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8288000" cy="10287000"/>
  <p:notesSz cx="6858000" cy="9144000"/>
  <p:embeddedFontLst>
    <p:embeddedFont>
      <p:font typeface="Bebas Neue Bold" panose="020B0604020202020204" charset="0"/>
      <p:regular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Bold" panose="00000800000000000000" pitchFamily="2" charset="0"/>
      <p:regular r:id="rId25"/>
      <p:bold r:id="rId26"/>
    </p:embeddedFont>
    <p:embeddedFont>
      <p:font typeface="Montserrat Bold Italics" panose="020B0604020202020204" charset="0"/>
      <p:regular r:id="rId27"/>
    </p:embeddedFont>
    <p:embeddedFont>
      <p:font typeface="Montserrat Italics" panose="020B0604020202020204" charset="0"/>
      <p:regular r:id="rId28"/>
    </p:embeddedFont>
    <p:embeddedFont>
      <p:font typeface="Montserrat Medium" panose="00000600000000000000" pitchFamily="2" charset="0"/>
      <p:regular r:id="rId29"/>
      <p:italic r:id="rId30"/>
    </p:embeddedFont>
    <p:embeddedFont>
      <p:font typeface="Montserrat Semi-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BCDE0D-5AC4-207F-1AD7-DA00B4160BFD}" v="149" dt="2026-02-24T15:22:31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Artificial Intelligence Basics: ChatGPT is built on a type of AI called transformers. It’s trained on large datasets containing books, websites, and other texts, so it learns patterns in language and knowledge.</a:t>
            </a:r>
          </a:p>
          <a:p>
            <a:r>
              <a:rPr lang="en-US"/>
              <a:t>How It Works: Think of ChatGPT like a super-smart parrot. It doesn't "understand" things like humans do but predicts what words or phrases would come next based on patterns it learned. When you ask a question, it looks at the words you've used and tries to give a response that fits well.</a:t>
            </a:r>
          </a:p>
          <a:p>
            <a:r>
              <a:rPr lang="en-US"/>
              <a:t>Training Process: It's trained by being shown examples of questions and answers (and other types of text), which teaches it to mimic human conversation.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7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4127" y="683475"/>
            <a:ext cx="16859746" cy="8920050"/>
            <a:chOff x="0" y="0"/>
            <a:chExt cx="4440427" cy="23493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0427" cy="2349314"/>
            </a:xfrm>
            <a:custGeom>
              <a:avLst/>
              <a:gdLst/>
              <a:ahLst/>
              <a:cxnLst/>
              <a:rect l="l" t="t" r="r" b="b"/>
              <a:pathLst>
                <a:path w="4440427" h="2349314">
                  <a:moveTo>
                    <a:pt x="15613" y="0"/>
                  </a:moveTo>
                  <a:lnTo>
                    <a:pt x="4424814" y="0"/>
                  </a:lnTo>
                  <a:cubicBezTo>
                    <a:pt x="4428955" y="0"/>
                    <a:pt x="4432926" y="1645"/>
                    <a:pt x="4435854" y="4573"/>
                  </a:cubicBezTo>
                  <a:cubicBezTo>
                    <a:pt x="4438782" y="7501"/>
                    <a:pt x="4440427" y="11472"/>
                    <a:pt x="4440427" y="15613"/>
                  </a:cubicBezTo>
                  <a:lnTo>
                    <a:pt x="4440427" y="2333701"/>
                  </a:lnTo>
                  <a:cubicBezTo>
                    <a:pt x="4440427" y="2337842"/>
                    <a:pt x="4438782" y="2341813"/>
                    <a:pt x="4435854" y="2344741"/>
                  </a:cubicBezTo>
                  <a:cubicBezTo>
                    <a:pt x="4432926" y="2347669"/>
                    <a:pt x="4428955" y="2349314"/>
                    <a:pt x="4424814" y="2349314"/>
                  </a:cubicBezTo>
                  <a:lnTo>
                    <a:pt x="15613" y="2349314"/>
                  </a:lnTo>
                  <a:cubicBezTo>
                    <a:pt x="11472" y="2349314"/>
                    <a:pt x="7501" y="2347669"/>
                    <a:pt x="4573" y="2344741"/>
                  </a:cubicBezTo>
                  <a:cubicBezTo>
                    <a:pt x="1645" y="2341813"/>
                    <a:pt x="0" y="2337842"/>
                    <a:pt x="0" y="2333701"/>
                  </a:cubicBezTo>
                  <a:lnTo>
                    <a:pt x="0" y="15613"/>
                  </a:lnTo>
                  <a:cubicBezTo>
                    <a:pt x="0" y="11472"/>
                    <a:pt x="1645" y="7501"/>
                    <a:pt x="4573" y="4573"/>
                  </a:cubicBezTo>
                  <a:cubicBezTo>
                    <a:pt x="7501" y="1645"/>
                    <a:pt x="11472" y="0"/>
                    <a:pt x="15613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0427" cy="2387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8415441" cy="8229600"/>
          </a:xfrm>
          <a:custGeom>
            <a:avLst/>
            <a:gdLst/>
            <a:ahLst/>
            <a:cxnLst/>
            <a:rect l="l" t="t" r="r" b="b"/>
            <a:pathLst>
              <a:path w="8415441" h="8229600">
                <a:moveTo>
                  <a:pt x="0" y="0"/>
                </a:moveTo>
                <a:lnTo>
                  <a:pt x="8415441" y="0"/>
                </a:lnTo>
                <a:lnTo>
                  <a:pt x="841544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897370" y="5333938"/>
            <a:ext cx="6862994" cy="1677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8"/>
              </a:lnSpc>
              <a:spcBef>
                <a:spcPct val="0"/>
              </a:spcBef>
            </a:pPr>
            <a:r>
              <a:rPr lang="en-US" sz="4834" b="1" spc="-174">
                <a:solidFill>
                  <a:srgbClr val="5479F7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Basics, Features, and Practical Applications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31203" y="3649895"/>
            <a:ext cx="8645847" cy="1691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53"/>
              </a:lnSpc>
            </a:pPr>
            <a:r>
              <a:rPr lang="en-US" sz="13673" b="1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CHATGPT 101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97370" y="2301445"/>
            <a:ext cx="6862994" cy="447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88"/>
              </a:lnSpc>
              <a:spcBef>
                <a:spcPct val="0"/>
              </a:spcBef>
            </a:pPr>
            <a:r>
              <a:rPr lang="en-US" sz="2634" b="1" u="none" strike="noStrike" spc="-94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George Memorial Library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97370" y="7782897"/>
            <a:ext cx="6862994" cy="447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8"/>
              </a:lnSpc>
              <a:spcBef>
                <a:spcPct val="0"/>
              </a:spcBef>
            </a:pPr>
            <a:r>
              <a:rPr lang="en-US" sz="2634" b="1" spc="-94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Presented by the Audiovisual Department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248577"/>
            <a:ext cx="9696760" cy="10784153"/>
            <a:chOff x="0" y="0"/>
            <a:chExt cx="2553879" cy="28402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53879" cy="2840271"/>
            </a:xfrm>
            <a:custGeom>
              <a:avLst/>
              <a:gdLst/>
              <a:ahLst/>
              <a:cxnLst/>
              <a:rect l="l" t="t" r="r" b="b"/>
              <a:pathLst>
                <a:path w="2553879" h="2840271">
                  <a:moveTo>
                    <a:pt x="0" y="0"/>
                  </a:moveTo>
                  <a:lnTo>
                    <a:pt x="2553879" y="0"/>
                  </a:lnTo>
                  <a:lnTo>
                    <a:pt x="2553879" y="2840271"/>
                  </a:lnTo>
                  <a:lnTo>
                    <a:pt x="0" y="28402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553879" cy="2878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71487" y="3607718"/>
            <a:ext cx="7150770" cy="5368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8655" lvl="1" indent="-334010">
              <a:lnSpc>
                <a:spcPts val="4649"/>
              </a:lnSpc>
              <a:buFont typeface="Arial"/>
              <a:buChar char="•"/>
            </a:pPr>
            <a:r>
              <a:rPr lang="en-US" sz="305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Everyday Assistance: </a:t>
            </a:r>
            <a:r>
              <a:rPr lang="en-US" sz="305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Help with email writing, weather.</a:t>
            </a:r>
            <a:endParaRPr lang="en-US" sz="3050" dirty="0"/>
          </a:p>
          <a:p>
            <a:pPr marL="668655" lvl="1" indent="-334010" algn="l">
              <a:lnSpc>
                <a:spcPts val="4649"/>
              </a:lnSpc>
              <a:buFont typeface="Arial"/>
              <a:buChar char="•"/>
            </a:pPr>
            <a:r>
              <a:rPr lang="en-US" sz="305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Learning &amp; Fun:</a:t>
            </a:r>
            <a:r>
              <a:rPr lang="en-US" sz="305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Explaining concepts, storytelling, games.</a:t>
            </a:r>
            <a:endParaRPr lang="en-US" sz="3050" dirty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  <a:p>
            <a:pPr marL="690245" lvl="1" indent="-344805" algn="l">
              <a:lnSpc>
                <a:spcPts val="4799"/>
              </a:lnSpc>
              <a:buFont typeface="Arial"/>
              <a:buChar char="•"/>
            </a:pPr>
            <a:r>
              <a:rPr lang="en-US" sz="315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Health Tips: </a:t>
            </a:r>
            <a:r>
              <a:rPr lang="en-US" sz="315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Advice on exercises, healthy meals.</a:t>
            </a:r>
            <a:endParaRPr lang="en-US" sz="3150" dirty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  <a:p>
            <a:pPr marL="668655" lvl="1" indent="-334010" algn="l">
              <a:lnSpc>
                <a:spcPts val="4649"/>
              </a:lnSpc>
              <a:spcBef>
                <a:spcPct val="0"/>
              </a:spcBef>
              <a:buFont typeface="Arial"/>
              <a:buChar char="•"/>
            </a:pPr>
            <a:r>
              <a:rPr lang="en-US" sz="305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Entertainment:</a:t>
            </a:r>
            <a:r>
              <a:rPr lang="en-US" sz="305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Jokes, trivia, personalized stories.</a:t>
            </a:r>
            <a:endParaRPr lang="en-US" sz="3050" dirty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lnSpc>
                <a:spcPts val="5249"/>
              </a:lnSpc>
              <a:spcBef>
                <a:spcPct val="0"/>
              </a:spcBef>
            </a:pPr>
            <a:endParaRPr lang="en-US" sz="30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84164" y="2168741"/>
            <a:ext cx="7378205" cy="1086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80"/>
              </a:lnSpc>
            </a:pPr>
            <a:r>
              <a:rPr lang="en-US" sz="8000" b="1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How Can you Benefit?</a:t>
            </a:r>
          </a:p>
        </p:txBody>
      </p:sp>
      <p:sp>
        <p:nvSpPr>
          <p:cNvPr id="7" name="Freeform 7"/>
          <p:cNvSpPr/>
          <p:nvPr/>
        </p:nvSpPr>
        <p:spPr>
          <a:xfrm>
            <a:off x="9718842" y="1366236"/>
            <a:ext cx="7488425" cy="7554528"/>
          </a:xfrm>
          <a:custGeom>
            <a:avLst/>
            <a:gdLst/>
            <a:ahLst/>
            <a:cxnLst/>
            <a:rect l="l" t="t" r="r" b="b"/>
            <a:pathLst>
              <a:path w="7488425" h="7554528">
                <a:moveTo>
                  <a:pt x="0" y="0"/>
                </a:moveTo>
                <a:lnTo>
                  <a:pt x="7488426" y="0"/>
                </a:lnTo>
                <a:lnTo>
                  <a:pt x="7488426" y="7554528"/>
                </a:lnTo>
                <a:lnTo>
                  <a:pt x="0" y="7554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01536" y="3687501"/>
            <a:ext cx="3451574" cy="4981129"/>
            <a:chOff x="0" y="0"/>
            <a:chExt cx="909057" cy="13119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9057" cy="1311902"/>
            </a:xfrm>
            <a:custGeom>
              <a:avLst/>
              <a:gdLst/>
              <a:ahLst/>
              <a:cxnLst/>
              <a:rect l="l" t="t" r="r" b="b"/>
              <a:pathLst>
                <a:path w="909057" h="1311902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235640"/>
                  </a:lnTo>
                  <a:cubicBezTo>
                    <a:pt x="909057" y="1277758"/>
                    <a:pt x="874913" y="1311902"/>
                    <a:pt x="832794" y="1311902"/>
                  </a:cubicBezTo>
                  <a:lnTo>
                    <a:pt x="76262" y="1311902"/>
                  </a:lnTo>
                  <a:cubicBezTo>
                    <a:pt x="34144" y="1311902"/>
                    <a:pt x="0" y="1277758"/>
                    <a:pt x="0" y="1235640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09057" cy="1350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335765" y="3687501"/>
            <a:ext cx="3451574" cy="4981129"/>
            <a:chOff x="0" y="0"/>
            <a:chExt cx="909057" cy="13119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09057" cy="1311902"/>
            </a:xfrm>
            <a:custGeom>
              <a:avLst/>
              <a:gdLst/>
              <a:ahLst/>
              <a:cxnLst/>
              <a:rect l="l" t="t" r="r" b="b"/>
              <a:pathLst>
                <a:path w="909057" h="1311902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235640"/>
                  </a:lnTo>
                  <a:cubicBezTo>
                    <a:pt x="909057" y="1277758"/>
                    <a:pt x="874913" y="1311902"/>
                    <a:pt x="832794" y="1311902"/>
                  </a:cubicBezTo>
                  <a:lnTo>
                    <a:pt x="76262" y="1311902"/>
                  </a:lnTo>
                  <a:cubicBezTo>
                    <a:pt x="34144" y="1311902"/>
                    <a:pt x="0" y="1277758"/>
                    <a:pt x="0" y="1235640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09057" cy="1350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202879" y="3687501"/>
            <a:ext cx="3451574" cy="4981129"/>
            <a:chOff x="0" y="0"/>
            <a:chExt cx="909057" cy="13119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09057" cy="1311902"/>
            </a:xfrm>
            <a:custGeom>
              <a:avLst/>
              <a:gdLst/>
              <a:ahLst/>
              <a:cxnLst/>
              <a:rect l="l" t="t" r="r" b="b"/>
              <a:pathLst>
                <a:path w="909057" h="1311902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235640"/>
                  </a:lnTo>
                  <a:cubicBezTo>
                    <a:pt x="909057" y="1277758"/>
                    <a:pt x="874913" y="1311902"/>
                    <a:pt x="832794" y="1311902"/>
                  </a:cubicBezTo>
                  <a:lnTo>
                    <a:pt x="76262" y="1311902"/>
                  </a:lnTo>
                  <a:cubicBezTo>
                    <a:pt x="34144" y="1311902"/>
                    <a:pt x="0" y="1277758"/>
                    <a:pt x="0" y="1235640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09057" cy="1350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68650" y="3687501"/>
            <a:ext cx="3451574" cy="4981129"/>
            <a:chOff x="0" y="0"/>
            <a:chExt cx="909057" cy="13119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09057" cy="1311902"/>
            </a:xfrm>
            <a:custGeom>
              <a:avLst/>
              <a:gdLst/>
              <a:ahLst/>
              <a:cxnLst/>
              <a:rect l="l" t="t" r="r" b="b"/>
              <a:pathLst>
                <a:path w="909057" h="1311902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235640"/>
                  </a:lnTo>
                  <a:cubicBezTo>
                    <a:pt x="909057" y="1277758"/>
                    <a:pt x="874913" y="1311902"/>
                    <a:pt x="832794" y="1311902"/>
                  </a:cubicBezTo>
                  <a:lnTo>
                    <a:pt x="76262" y="1311902"/>
                  </a:lnTo>
                  <a:cubicBezTo>
                    <a:pt x="34144" y="1311902"/>
                    <a:pt x="0" y="1277758"/>
                    <a:pt x="0" y="1235640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09057" cy="1350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998507" y="4136358"/>
            <a:ext cx="2657633" cy="44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Google Bard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98175" y="5228304"/>
            <a:ext cx="3058297" cy="317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5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Google’s conversational AI tool, built to integrate with Google’s vast search capabilities. It offers similar text generation and question-answering features.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39350" y="4136358"/>
            <a:ext cx="3044404" cy="897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Microsoft Copilot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39350" y="5228304"/>
            <a:ext cx="3044404" cy="27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5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Integrated into Microsoft products like Word and Excel, Copilot uses AI for task automation and assisting with writing and other tasks.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599850" y="4136358"/>
            <a:ext cx="2657633" cy="44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Jasper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514295" y="5228304"/>
            <a:ext cx="2828743" cy="317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5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Focuses primarily on content creation and marketing, providing features for writing blog posts, advertisements, and other business-oriented content.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656140" y="1416150"/>
            <a:ext cx="8975721" cy="864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75"/>
              </a:lnSpc>
              <a:spcBef>
                <a:spcPct val="0"/>
              </a:spcBef>
            </a:pPr>
            <a:r>
              <a:rPr lang="en-US" sz="6312" b="1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ChatGPT Competitors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65621" y="4136358"/>
            <a:ext cx="2657633" cy="897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Claude by Anthropic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672331" y="5228304"/>
            <a:ext cx="3044213" cy="317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5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competitor built by Anthropic, a company focusing on AI safety. Claude models offer human-like conversational abilities similar to ChatGPT.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29EEEE50-C089-0675-09F2-5D1C9D2CDD7B}"/>
              </a:ext>
            </a:extLst>
          </p:cNvPr>
          <p:cNvGrpSpPr/>
          <p:nvPr/>
        </p:nvGrpSpPr>
        <p:grpSpPr>
          <a:xfrm>
            <a:off x="3029733" y="2646828"/>
            <a:ext cx="12229438" cy="3355099"/>
            <a:chOff x="3384739" y="2646828"/>
            <a:chExt cx="12229438" cy="3355099"/>
          </a:xfrm>
        </p:grpSpPr>
        <p:grpSp>
          <p:nvGrpSpPr>
            <p:cNvPr id="3" name="Group 3"/>
            <p:cNvGrpSpPr/>
            <p:nvPr/>
          </p:nvGrpSpPr>
          <p:grpSpPr>
            <a:xfrm>
              <a:off x="3384739" y="2646828"/>
              <a:ext cx="3755711" cy="3355099"/>
              <a:chOff x="0" y="-38100"/>
              <a:chExt cx="909057" cy="8120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909057" cy="773990"/>
              </a:xfrm>
              <a:custGeom>
                <a:avLst/>
                <a:gdLst/>
                <a:ahLst/>
                <a:cxnLst/>
                <a:rect l="l" t="t" r="r" b="b"/>
                <a:pathLst>
                  <a:path w="909057" h="773990">
                    <a:moveTo>
                      <a:pt x="70087" y="0"/>
                    </a:moveTo>
                    <a:lnTo>
                      <a:pt x="838970" y="0"/>
                    </a:lnTo>
                    <a:cubicBezTo>
                      <a:pt x="857558" y="0"/>
                      <a:pt x="875385" y="7384"/>
                      <a:pt x="888529" y="20528"/>
                    </a:cubicBezTo>
                    <a:cubicBezTo>
                      <a:pt x="901672" y="33672"/>
                      <a:pt x="909057" y="51499"/>
                      <a:pt x="909057" y="70087"/>
                    </a:cubicBezTo>
                    <a:lnTo>
                      <a:pt x="909057" y="703903"/>
                    </a:lnTo>
                    <a:cubicBezTo>
                      <a:pt x="909057" y="742611"/>
                      <a:pt x="877678" y="773990"/>
                      <a:pt x="838970" y="773990"/>
                    </a:cubicBezTo>
                    <a:lnTo>
                      <a:pt x="70087" y="773990"/>
                    </a:lnTo>
                    <a:cubicBezTo>
                      <a:pt x="51499" y="773990"/>
                      <a:pt x="33672" y="766606"/>
                      <a:pt x="20528" y="753462"/>
                    </a:cubicBezTo>
                    <a:cubicBezTo>
                      <a:pt x="7384" y="740318"/>
                      <a:pt x="0" y="722491"/>
                      <a:pt x="0" y="703903"/>
                    </a:cubicBezTo>
                    <a:lnTo>
                      <a:pt x="0" y="70087"/>
                    </a:lnTo>
                    <a:cubicBezTo>
                      <a:pt x="0" y="51499"/>
                      <a:pt x="7384" y="33672"/>
                      <a:pt x="20528" y="20528"/>
                    </a:cubicBezTo>
                    <a:cubicBezTo>
                      <a:pt x="33672" y="7384"/>
                      <a:pt x="51499" y="0"/>
                      <a:pt x="700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909057" cy="8120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3598704" y="3016976"/>
              <a:ext cx="3327781" cy="977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60"/>
                </a:lnSpc>
                <a:spcBef>
                  <a:spcPct val="0"/>
                </a:spcBef>
              </a:pPr>
              <a:r>
                <a:rPr lang="en-US" sz="3046" b="1" dirty="0">
                  <a:solidFill>
                    <a:srgbClr val="000000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Refining Prompts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598704" y="4058688"/>
              <a:ext cx="3327781" cy="1268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27"/>
                </a:lnSpc>
                <a:spcBef>
                  <a:spcPct val="0"/>
                </a:spcBef>
              </a:pPr>
              <a:r>
                <a:rPr lang="en-US" sz="2285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 specific with your prompts to get the best responses.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7621602" y="2646828"/>
              <a:ext cx="3755711" cy="3355099"/>
              <a:chOff x="0" y="-38100"/>
              <a:chExt cx="909057" cy="8120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909057" cy="773990"/>
              </a:xfrm>
              <a:custGeom>
                <a:avLst/>
                <a:gdLst/>
                <a:ahLst/>
                <a:cxnLst/>
                <a:rect l="l" t="t" r="r" b="b"/>
                <a:pathLst>
                  <a:path w="909057" h="773990">
                    <a:moveTo>
                      <a:pt x="70087" y="0"/>
                    </a:moveTo>
                    <a:lnTo>
                      <a:pt x="838970" y="0"/>
                    </a:lnTo>
                    <a:cubicBezTo>
                      <a:pt x="857558" y="0"/>
                      <a:pt x="875385" y="7384"/>
                      <a:pt x="888529" y="20528"/>
                    </a:cubicBezTo>
                    <a:cubicBezTo>
                      <a:pt x="901672" y="33672"/>
                      <a:pt x="909057" y="51499"/>
                      <a:pt x="909057" y="70087"/>
                    </a:cubicBezTo>
                    <a:lnTo>
                      <a:pt x="909057" y="703903"/>
                    </a:lnTo>
                    <a:cubicBezTo>
                      <a:pt x="909057" y="742611"/>
                      <a:pt x="877678" y="773990"/>
                      <a:pt x="838970" y="773990"/>
                    </a:cubicBezTo>
                    <a:lnTo>
                      <a:pt x="70087" y="773990"/>
                    </a:lnTo>
                    <a:cubicBezTo>
                      <a:pt x="51499" y="773990"/>
                      <a:pt x="33672" y="766606"/>
                      <a:pt x="20528" y="753462"/>
                    </a:cubicBezTo>
                    <a:cubicBezTo>
                      <a:pt x="7384" y="740318"/>
                      <a:pt x="0" y="722491"/>
                      <a:pt x="0" y="703903"/>
                    </a:cubicBezTo>
                    <a:lnTo>
                      <a:pt x="0" y="70087"/>
                    </a:lnTo>
                    <a:cubicBezTo>
                      <a:pt x="0" y="51499"/>
                      <a:pt x="7384" y="33672"/>
                      <a:pt x="20528" y="20528"/>
                    </a:cubicBezTo>
                    <a:cubicBezTo>
                      <a:pt x="33672" y="7384"/>
                      <a:pt x="51499" y="0"/>
                      <a:pt x="700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909057" cy="8120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7835568" y="3016976"/>
              <a:ext cx="3327781" cy="480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60"/>
                </a:lnSpc>
                <a:spcBef>
                  <a:spcPct val="0"/>
                </a:spcBef>
              </a:pPr>
              <a:r>
                <a:rPr lang="en-US" sz="3046" b="1" dirty="0">
                  <a:solidFill>
                    <a:srgbClr val="000000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Multi-Step Tasks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835568" y="4058688"/>
              <a:ext cx="3327781" cy="17041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27"/>
                </a:lnSpc>
                <a:spcBef>
                  <a:spcPct val="0"/>
                </a:spcBef>
              </a:pPr>
              <a:r>
                <a:rPr lang="en-US" sz="2285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If you’re working on something complex, break it down into smaller tasks.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11858466" y="2646828"/>
              <a:ext cx="3755711" cy="3355099"/>
              <a:chOff x="0" y="-38100"/>
              <a:chExt cx="909057" cy="8120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909057" cy="773990"/>
              </a:xfrm>
              <a:custGeom>
                <a:avLst/>
                <a:gdLst/>
                <a:ahLst/>
                <a:cxnLst/>
                <a:rect l="l" t="t" r="r" b="b"/>
                <a:pathLst>
                  <a:path w="909057" h="773990">
                    <a:moveTo>
                      <a:pt x="70087" y="0"/>
                    </a:moveTo>
                    <a:lnTo>
                      <a:pt x="838970" y="0"/>
                    </a:lnTo>
                    <a:cubicBezTo>
                      <a:pt x="857558" y="0"/>
                      <a:pt x="875385" y="7384"/>
                      <a:pt x="888529" y="20528"/>
                    </a:cubicBezTo>
                    <a:cubicBezTo>
                      <a:pt x="901672" y="33672"/>
                      <a:pt x="909057" y="51499"/>
                      <a:pt x="909057" y="70087"/>
                    </a:cubicBezTo>
                    <a:lnTo>
                      <a:pt x="909057" y="703903"/>
                    </a:lnTo>
                    <a:cubicBezTo>
                      <a:pt x="909057" y="742611"/>
                      <a:pt x="877678" y="773990"/>
                      <a:pt x="838970" y="773990"/>
                    </a:cubicBezTo>
                    <a:lnTo>
                      <a:pt x="70087" y="773990"/>
                    </a:lnTo>
                    <a:cubicBezTo>
                      <a:pt x="51499" y="773990"/>
                      <a:pt x="33672" y="766606"/>
                      <a:pt x="20528" y="753462"/>
                    </a:cubicBezTo>
                    <a:cubicBezTo>
                      <a:pt x="7384" y="740318"/>
                      <a:pt x="0" y="722491"/>
                      <a:pt x="0" y="703903"/>
                    </a:cubicBezTo>
                    <a:lnTo>
                      <a:pt x="0" y="70087"/>
                    </a:lnTo>
                    <a:cubicBezTo>
                      <a:pt x="0" y="51499"/>
                      <a:pt x="7384" y="33672"/>
                      <a:pt x="20528" y="20528"/>
                    </a:cubicBezTo>
                    <a:cubicBezTo>
                      <a:pt x="33672" y="7384"/>
                      <a:pt x="51499" y="0"/>
                      <a:pt x="700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909057" cy="8120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2072431" y="3016976"/>
              <a:ext cx="3327781" cy="480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60"/>
                </a:lnSpc>
                <a:spcBef>
                  <a:spcPct val="0"/>
                </a:spcBef>
              </a:pPr>
              <a:r>
                <a:rPr lang="en-US" sz="3046" b="1" dirty="0">
                  <a:solidFill>
                    <a:srgbClr val="000000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Tone and Style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072431" y="4058688"/>
              <a:ext cx="3327781" cy="1268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27"/>
                </a:lnSpc>
                <a:spcBef>
                  <a:spcPct val="0"/>
                </a:spcBef>
              </a:pPr>
              <a:r>
                <a:rPr lang="en-US" sz="2285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 can ask ChatGPT to adjust its tone or writing style.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519166" y="2678143"/>
            <a:ext cx="7857984" cy="7081594"/>
            <a:chOff x="-992941" y="-38100"/>
            <a:chExt cx="1901998" cy="1714075"/>
          </a:xfrm>
        </p:grpSpPr>
        <p:sp>
          <p:nvSpPr>
            <p:cNvPr id="19" name="Freeform 19"/>
            <p:cNvSpPr/>
            <p:nvPr/>
          </p:nvSpPr>
          <p:spPr>
            <a:xfrm>
              <a:off x="-992941" y="901985"/>
              <a:ext cx="909057" cy="773990"/>
            </a:xfrm>
            <a:custGeom>
              <a:avLst/>
              <a:gdLst/>
              <a:ahLst/>
              <a:cxnLst/>
              <a:rect l="l" t="t" r="r" b="b"/>
              <a:pathLst>
                <a:path w="909057" h="773990">
                  <a:moveTo>
                    <a:pt x="70087" y="0"/>
                  </a:moveTo>
                  <a:lnTo>
                    <a:pt x="838970" y="0"/>
                  </a:lnTo>
                  <a:cubicBezTo>
                    <a:pt x="857558" y="0"/>
                    <a:pt x="875385" y="7384"/>
                    <a:pt x="888529" y="20528"/>
                  </a:cubicBezTo>
                  <a:cubicBezTo>
                    <a:pt x="901672" y="33672"/>
                    <a:pt x="909057" y="51499"/>
                    <a:pt x="909057" y="70087"/>
                  </a:cubicBezTo>
                  <a:lnTo>
                    <a:pt x="909057" y="703903"/>
                  </a:lnTo>
                  <a:cubicBezTo>
                    <a:pt x="909057" y="742611"/>
                    <a:pt x="877678" y="773990"/>
                    <a:pt x="838970" y="773990"/>
                  </a:cubicBezTo>
                  <a:lnTo>
                    <a:pt x="70087" y="773990"/>
                  </a:lnTo>
                  <a:cubicBezTo>
                    <a:pt x="51499" y="773990"/>
                    <a:pt x="33672" y="766606"/>
                    <a:pt x="20528" y="753462"/>
                  </a:cubicBezTo>
                  <a:cubicBezTo>
                    <a:pt x="7384" y="740318"/>
                    <a:pt x="0" y="722491"/>
                    <a:pt x="0" y="703903"/>
                  </a:cubicBezTo>
                  <a:lnTo>
                    <a:pt x="0" y="70087"/>
                  </a:lnTo>
                  <a:cubicBezTo>
                    <a:pt x="0" y="51499"/>
                    <a:pt x="7384" y="33672"/>
                    <a:pt x="20528" y="20528"/>
                  </a:cubicBezTo>
                  <a:cubicBezTo>
                    <a:pt x="33672" y="7384"/>
                    <a:pt x="51499" y="0"/>
                    <a:pt x="70087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909057" cy="8120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9733130" y="6774785"/>
            <a:ext cx="3327781" cy="977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60"/>
              </a:lnSpc>
              <a:spcBef>
                <a:spcPct val="0"/>
              </a:spcBef>
            </a:pPr>
            <a:r>
              <a:rPr lang="en-US" sz="3046" b="1" dirty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Advanced Search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733130" y="7816496"/>
            <a:ext cx="3327781" cy="1704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27"/>
              </a:lnSpc>
              <a:spcBef>
                <a:spcPct val="0"/>
              </a:spcBef>
            </a:pPr>
            <a:r>
              <a:rPr lang="en-US" sz="2285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Find patterns , summarize key points, or compare data across different fields.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5198302" y="6580745"/>
            <a:ext cx="3755711" cy="3197691"/>
            <a:chOff x="0" y="0"/>
            <a:chExt cx="909057" cy="7739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09057" cy="773990"/>
            </a:xfrm>
            <a:custGeom>
              <a:avLst/>
              <a:gdLst/>
              <a:ahLst/>
              <a:cxnLst/>
              <a:rect l="l" t="t" r="r" b="b"/>
              <a:pathLst>
                <a:path w="909057" h="773990">
                  <a:moveTo>
                    <a:pt x="70087" y="0"/>
                  </a:moveTo>
                  <a:lnTo>
                    <a:pt x="838970" y="0"/>
                  </a:lnTo>
                  <a:cubicBezTo>
                    <a:pt x="857558" y="0"/>
                    <a:pt x="875385" y="7384"/>
                    <a:pt x="888529" y="20528"/>
                  </a:cubicBezTo>
                  <a:cubicBezTo>
                    <a:pt x="901672" y="33672"/>
                    <a:pt x="909057" y="51499"/>
                    <a:pt x="909057" y="70087"/>
                  </a:cubicBezTo>
                  <a:lnTo>
                    <a:pt x="909057" y="703903"/>
                  </a:lnTo>
                  <a:cubicBezTo>
                    <a:pt x="909057" y="742611"/>
                    <a:pt x="877678" y="773990"/>
                    <a:pt x="838970" y="773990"/>
                  </a:cubicBezTo>
                  <a:lnTo>
                    <a:pt x="70087" y="773990"/>
                  </a:lnTo>
                  <a:cubicBezTo>
                    <a:pt x="51499" y="773990"/>
                    <a:pt x="33672" y="766606"/>
                    <a:pt x="20528" y="753462"/>
                  </a:cubicBezTo>
                  <a:cubicBezTo>
                    <a:pt x="7384" y="740318"/>
                    <a:pt x="0" y="722491"/>
                    <a:pt x="0" y="703903"/>
                  </a:cubicBezTo>
                  <a:lnTo>
                    <a:pt x="0" y="70087"/>
                  </a:lnTo>
                  <a:cubicBezTo>
                    <a:pt x="0" y="51499"/>
                    <a:pt x="7384" y="33672"/>
                    <a:pt x="20528" y="20528"/>
                  </a:cubicBezTo>
                  <a:cubicBezTo>
                    <a:pt x="33672" y="7384"/>
                    <a:pt x="51499" y="0"/>
                    <a:pt x="70087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909057" cy="8120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409679" y="7052791"/>
            <a:ext cx="3327781" cy="48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60"/>
              </a:lnSpc>
              <a:spcBef>
                <a:spcPct val="0"/>
              </a:spcBef>
            </a:pPr>
            <a:r>
              <a:rPr lang="en-US" sz="3046" b="1" dirty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Scenarios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409679" y="7819538"/>
            <a:ext cx="3327781" cy="1268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27"/>
              </a:lnSpc>
              <a:spcBef>
                <a:spcPct val="0"/>
              </a:spcBef>
            </a:pPr>
            <a:r>
              <a:rPr lang="en-US" sz="2285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ChatGPT can act as different characters or simulate scenarios.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384576" y="6423336"/>
            <a:ext cx="3755711" cy="335509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4656140" y="1416150"/>
            <a:ext cx="8975721" cy="864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75"/>
              </a:lnSpc>
              <a:spcBef>
                <a:spcPct val="0"/>
              </a:spcBef>
            </a:pPr>
            <a:r>
              <a:rPr lang="en-US" sz="6312" b="1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Tips and Tricks for Using ChatGPT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248577"/>
            <a:ext cx="9696760" cy="10784153"/>
            <a:chOff x="0" y="0"/>
            <a:chExt cx="2553879" cy="28402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53879" cy="2840271"/>
            </a:xfrm>
            <a:custGeom>
              <a:avLst/>
              <a:gdLst/>
              <a:ahLst/>
              <a:cxnLst/>
              <a:rect l="l" t="t" r="r" b="b"/>
              <a:pathLst>
                <a:path w="2553879" h="2840271">
                  <a:moveTo>
                    <a:pt x="0" y="0"/>
                  </a:moveTo>
                  <a:lnTo>
                    <a:pt x="2553879" y="0"/>
                  </a:lnTo>
                  <a:lnTo>
                    <a:pt x="2553879" y="2840271"/>
                  </a:lnTo>
                  <a:lnTo>
                    <a:pt x="0" y="28402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553879" cy="2878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71487" y="3293745"/>
            <a:ext cx="6744291" cy="5964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7" lvl="1" indent="-345439" algn="l">
              <a:lnSpc>
                <a:spcPts val="4799"/>
              </a:lnSpc>
              <a:buFont typeface="Arial"/>
              <a:buChar char="•"/>
            </a:pPr>
            <a:r>
              <a:rPr lang="en-US" sz="3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Tutorials &amp; Guides</a:t>
            </a:r>
          </a:p>
          <a:p>
            <a:pPr marL="1381755" lvl="2" indent="-460585" algn="l">
              <a:lnSpc>
                <a:spcPts val="4799"/>
              </a:lnSpc>
              <a:buFont typeface="Arial"/>
              <a:buChar char="⚬"/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Udemy (library database)</a:t>
            </a:r>
          </a:p>
          <a:p>
            <a:pPr marL="1381755" lvl="2" indent="-460585" algn="l">
              <a:lnSpc>
                <a:spcPts val="4799"/>
              </a:lnSpc>
              <a:buFont typeface="Arial"/>
              <a:buChar char="⚬"/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YouTube</a:t>
            </a:r>
          </a:p>
          <a:p>
            <a:pPr marL="690877" lvl="1" indent="-345439" algn="l">
              <a:lnSpc>
                <a:spcPts val="4799"/>
              </a:lnSpc>
              <a:buFont typeface="Arial"/>
              <a:buChar char="•"/>
            </a:pPr>
            <a:r>
              <a:rPr lang="en-US" sz="3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Community &amp; Support</a:t>
            </a:r>
          </a:p>
          <a:p>
            <a:pPr marL="1381755" lvl="2" indent="-460585" algn="l">
              <a:lnSpc>
                <a:spcPts val="4799"/>
              </a:lnSpc>
              <a:buFont typeface="Arial"/>
              <a:buChar char="⚬"/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Reddit</a:t>
            </a:r>
          </a:p>
          <a:p>
            <a:pPr marL="1381755" lvl="2" indent="-460585" algn="l">
              <a:lnSpc>
                <a:spcPts val="4799"/>
              </a:lnSpc>
              <a:buFont typeface="Arial"/>
              <a:buChar char="⚬"/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GitHub</a:t>
            </a:r>
          </a:p>
          <a:p>
            <a:pPr marL="1381755" lvl="2" indent="-460585" algn="l">
              <a:lnSpc>
                <a:spcPts val="4799"/>
              </a:lnSpc>
              <a:buFont typeface="Arial"/>
              <a:buChar char="⚬"/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OpenAI’s forum</a:t>
            </a:r>
          </a:p>
          <a:p>
            <a:pPr marL="690877" lvl="1" indent="-345439" algn="l">
              <a:lnSpc>
                <a:spcPts val="4799"/>
              </a:lnSpc>
              <a:buFont typeface="Arial"/>
              <a:buChar char="•"/>
            </a:pPr>
            <a:r>
              <a:rPr lang="en-US" sz="3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Practice Prompts</a:t>
            </a:r>
          </a:p>
          <a:p>
            <a:pPr marL="1381755" lvl="2" indent="-460585" algn="l">
              <a:lnSpc>
                <a:spcPts val="4799"/>
              </a:lnSpc>
              <a:buFont typeface="Arial"/>
              <a:buChar char="⚬"/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Ask ChatGPT to help plan a trip to Paris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84164" y="1162050"/>
            <a:ext cx="6118937" cy="2113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80"/>
              </a:lnSpc>
            </a:pPr>
            <a:r>
              <a:rPr lang="en-US" sz="8000" b="1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Resources for Further Learning</a:t>
            </a:r>
          </a:p>
        </p:txBody>
      </p:sp>
      <p:sp>
        <p:nvSpPr>
          <p:cNvPr id="7" name="Freeform 7"/>
          <p:cNvSpPr/>
          <p:nvPr/>
        </p:nvSpPr>
        <p:spPr>
          <a:xfrm>
            <a:off x="9666810" y="1366236"/>
            <a:ext cx="7592490" cy="7554528"/>
          </a:xfrm>
          <a:custGeom>
            <a:avLst/>
            <a:gdLst/>
            <a:ahLst/>
            <a:cxnLst/>
            <a:rect l="l" t="t" r="r" b="b"/>
            <a:pathLst>
              <a:path w="7592490" h="7554528">
                <a:moveTo>
                  <a:pt x="0" y="0"/>
                </a:moveTo>
                <a:lnTo>
                  <a:pt x="7592490" y="0"/>
                </a:lnTo>
                <a:lnTo>
                  <a:pt x="7592490" y="7554528"/>
                </a:lnTo>
                <a:lnTo>
                  <a:pt x="0" y="75545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7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4127" y="683475"/>
            <a:ext cx="16859746" cy="8920050"/>
            <a:chOff x="0" y="0"/>
            <a:chExt cx="4440427" cy="23493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0427" cy="2349314"/>
            </a:xfrm>
            <a:custGeom>
              <a:avLst/>
              <a:gdLst/>
              <a:ahLst/>
              <a:cxnLst/>
              <a:rect l="l" t="t" r="r" b="b"/>
              <a:pathLst>
                <a:path w="4440427" h="2349314">
                  <a:moveTo>
                    <a:pt x="15613" y="0"/>
                  </a:moveTo>
                  <a:lnTo>
                    <a:pt x="4424814" y="0"/>
                  </a:lnTo>
                  <a:cubicBezTo>
                    <a:pt x="4428955" y="0"/>
                    <a:pt x="4432926" y="1645"/>
                    <a:pt x="4435854" y="4573"/>
                  </a:cubicBezTo>
                  <a:cubicBezTo>
                    <a:pt x="4438782" y="7501"/>
                    <a:pt x="4440427" y="11472"/>
                    <a:pt x="4440427" y="15613"/>
                  </a:cubicBezTo>
                  <a:lnTo>
                    <a:pt x="4440427" y="2333701"/>
                  </a:lnTo>
                  <a:cubicBezTo>
                    <a:pt x="4440427" y="2337842"/>
                    <a:pt x="4438782" y="2341813"/>
                    <a:pt x="4435854" y="2344741"/>
                  </a:cubicBezTo>
                  <a:cubicBezTo>
                    <a:pt x="4432926" y="2347669"/>
                    <a:pt x="4428955" y="2349314"/>
                    <a:pt x="4424814" y="2349314"/>
                  </a:cubicBezTo>
                  <a:lnTo>
                    <a:pt x="15613" y="2349314"/>
                  </a:lnTo>
                  <a:cubicBezTo>
                    <a:pt x="11472" y="2349314"/>
                    <a:pt x="7501" y="2347669"/>
                    <a:pt x="4573" y="2344741"/>
                  </a:cubicBezTo>
                  <a:cubicBezTo>
                    <a:pt x="1645" y="2341813"/>
                    <a:pt x="0" y="2337842"/>
                    <a:pt x="0" y="2333701"/>
                  </a:cubicBezTo>
                  <a:lnTo>
                    <a:pt x="0" y="15613"/>
                  </a:lnTo>
                  <a:cubicBezTo>
                    <a:pt x="0" y="11472"/>
                    <a:pt x="1645" y="7501"/>
                    <a:pt x="4573" y="4573"/>
                  </a:cubicBezTo>
                  <a:cubicBezTo>
                    <a:pt x="7501" y="1645"/>
                    <a:pt x="11472" y="0"/>
                    <a:pt x="15613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0427" cy="2387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752776" y="3879564"/>
            <a:ext cx="7194594" cy="2804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88"/>
              </a:lnSpc>
            </a:pPr>
            <a:r>
              <a:rPr lang="en-US" sz="11264" b="1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THANK YOU FOR LISTENING!</a:t>
            </a:r>
          </a:p>
        </p:txBody>
      </p:sp>
      <p:sp>
        <p:nvSpPr>
          <p:cNvPr id="6" name="Freeform 6"/>
          <p:cNvSpPr/>
          <p:nvPr/>
        </p:nvSpPr>
        <p:spPr>
          <a:xfrm>
            <a:off x="1275495" y="1063912"/>
            <a:ext cx="7868505" cy="8159176"/>
          </a:xfrm>
          <a:custGeom>
            <a:avLst/>
            <a:gdLst/>
            <a:ahLst/>
            <a:cxnLst/>
            <a:rect l="l" t="t" r="r" b="b"/>
            <a:pathLst>
              <a:path w="7868505" h="8159176">
                <a:moveTo>
                  <a:pt x="0" y="0"/>
                </a:moveTo>
                <a:lnTo>
                  <a:pt x="7868505" y="0"/>
                </a:lnTo>
                <a:lnTo>
                  <a:pt x="7868505" y="8159176"/>
                </a:lnTo>
                <a:lnTo>
                  <a:pt x="0" y="8159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248577"/>
            <a:ext cx="9696760" cy="10784153"/>
            <a:chOff x="0" y="0"/>
            <a:chExt cx="2553879" cy="28402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53879" cy="2840271"/>
            </a:xfrm>
            <a:custGeom>
              <a:avLst/>
              <a:gdLst/>
              <a:ahLst/>
              <a:cxnLst/>
              <a:rect l="l" t="t" r="r" b="b"/>
              <a:pathLst>
                <a:path w="2553879" h="2840271">
                  <a:moveTo>
                    <a:pt x="0" y="0"/>
                  </a:moveTo>
                  <a:lnTo>
                    <a:pt x="2553879" y="0"/>
                  </a:lnTo>
                  <a:lnTo>
                    <a:pt x="2553879" y="2840271"/>
                  </a:lnTo>
                  <a:lnTo>
                    <a:pt x="0" y="28402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553879" cy="2878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84164" y="3893820"/>
            <a:ext cx="6118937" cy="536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99"/>
              </a:lnSpc>
              <a:spcBef>
                <a:spcPct val="0"/>
              </a:spcBef>
            </a:pPr>
            <a:r>
              <a:rPr lang="en-US" sz="3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ChatGPT 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 an AI language model created by OpenAI that can understand and generate human-like text based on the input it receives. It's designed to have conversations, answer questions, assist with tasks, and more.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84164" y="2168741"/>
            <a:ext cx="6118937" cy="1086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80"/>
              </a:lnSpc>
            </a:pPr>
            <a:r>
              <a:rPr lang="en-US" sz="8000" b="1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What is ChatGPT?</a:t>
            </a:r>
          </a:p>
        </p:txBody>
      </p:sp>
      <p:sp>
        <p:nvSpPr>
          <p:cNvPr id="7" name="Freeform 7"/>
          <p:cNvSpPr/>
          <p:nvPr/>
        </p:nvSpPr>
        <p:spPr>
          <a:xfrm>
            <a:off x="9666810" y="1366236"/>
            <a:ext cx="7592490" cy="7554528"/>
          </a:xfrm>
          <a:custGeom>
            <a:avLst/>
            <a:gdLst/>
            <a:ahLst/>
            <a:cxnLst/>
            <a:rect l="l" t="t" r="r" b="b"/>
            <a:pathLst>
              <a:path w="7592490" h="7554528">
                <a:moveTo>
                  <a:pt x="0" y="0"/>
                </a:moveTo>
                <a:lnTo>
                  <a:pt x="7592490" y="0"/>
                </a:lnTo>
                <a:lnTo>
                  <a:pt x="7592490" y="7554528"/>
                </a:lnTo>
                <a:lnTo>
                  <a:pt x="0" y="75545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0370" y="3330470"/>
            <a:ext cx="17547261" cy="4972041"/>
            <a:chOff x="0" y="0"/>
            <a:chExt cx="23396348" cy="6629388"/>
          </a:xfrm>
        </p:grpSpPr>
        <p:grpSp>
          <p:nvGrpSpPr>
            <p:cNvPr id="3" name="Group 3"/>
            <p:cNvGrpSpPr/>
            <p:nvPr/>
          </p:nvGrpSpPr>
          <p:grpSpPr>
            <a:xfrm>
              <a:off x="16304216" y="0"/>
              <a:ext cx="7092132" cy="6629388"/>
              <a:chOff x="0" y="0"/>
              <a:chExt cx="1199760" cy="112147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199760" cy="1121479"/>
              </a:xfrm>
              <a:custGeom>
                <a:avLst/>
                <a:gdLst/>
                <a:ahLst/>
                <a:cxnLst/>
                <a:rect l="l" t="t" r="r" b="b"/>
                <a:pathLst>
                  <a:path w="1199760" h="1121479">
                    <a:moveTo>
                      <a:pt x="57784" y="0"/>
                    </a:moveTo>
                    <a:lnTo>
                      <a:pt x="1141976" y="0"/>
                    </a:lnTo>
                    <a:cubicBezTo>
                      <a:pt x="1157301" y="0"/>
                      <a:pt x="1171999" y="6088"/>
                      <a:pt x="1182836" y="16925"/>
                    </a:cubicBezTo>
                    <a:cubicBezTo>
                      <a:pt x="1193672" y="27761"/>
                      <a:pt x="1199760" y="42459"/>
                      <a:pt x="1199760" y="57784"/>
                    </a:cubicBezTo>
                    <a:lnTo>
                      <a:pt x="1199760" y="1063695"/>
                    </a:lnTo>
                    <a:cubicBezTo>
                      <a:pt x="1199760" y="1095608"/>
                      <a:pt x="1173889" y="1121479"/>
                      <a:pt x="1141976" y="1121479"/>
                    </a:cubicBezTo>
                    <a:lnTo>
                      <a:pt x="57784" y="1121479"/>
                    </a:lnTo>
                    <a:cubicBezTo>
                      <a:pt x="42459" y="1121479"/>
                      <a:pt x="27761" y="1115391"/>
                      <a:pt x="16925" y="1104554"/>
                    </a:cubicBezTo>
                    <a:cubicBezTo>
                      <a:pt x="6088" y="1093718"/>
                      <a:pt x="0" y="1079020"/>
                      <a:pt x="0" y="1063695"/>
                    </a:cubicBezTo>
                    <a:lnTo>
                      <a:pt x="0" y="57784"/>
                    </a:lnTo>
                    <a:cubicBezTo>
                      <a:pt x="0" y="25871"/>
                      <a:pt x="25871" y="0"/>
                      <a:pt x="57784" y="0"/>
                    </a:cubicBezTo>
                    <a:close/>
                  </a:path>
                </a:pathLst>
              </a:custGeom>
              <a:solidFill>
                <a:srgbClr val="CADDFF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1199760" cy="11595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7119893" y="716758"/>
              <a:ext cx="5460778" cy="830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161"/>
                </a:lnSpc>
                <a:spcBef>
                  <a:spcPct val="0"/>
                </a:spcBef>
              </a:pPr>
              <a:r>
                <a:rPr lang="en-US" sz="3970" b="1" i="1">
                  <a:solidFill>
                    <a:srgbClr val="000000"/>
                  </a:solidFill>
                  <a:latin typeface="Montserrat Bold Italics"/>
                  <a:ea typeface="Montserrat Bold Italics"/>
                  <a:cs typeface="Montserrat Bold Italics"/>
                  <a:sym typeface="Montserrat Bold Italics"/>
                </a:rPr>
                <a:t>Goal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6722533" y="2447533"/>
              <a:ext cx="6255498" cy="3056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78"/>
                </a:lnSpc>
                <a:spcBef>
                  <a:spcPct val="0"/>
                </a:spcBef>
              </a:pPr>
              <a:r>
                <a:rPr lang="en-US" sz="2452" i="1">
                  <a:solidFill>
                    <a:srgbClr val="000000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The creation of ChatGPT was part of OpenAI’s mission to advance the field of NLP and make AI more accessible and useful.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0"/>
              <a:ext cx="7092132" cy="6629388"/>
              <a:chOff x="0" y="0"/>
              <a:chExt cx="1199760" cy="112147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199760" cy="1121479"/>
              </a:xfrm>
              <a:custGeom>
                <a:avLst/>
                <a:gdLst/>
                <a:ahLst/>
                <a:cxnLst/>
                <a:rect l="l" t="t" r="r" b="b"/>
                <a:pathLst>
                  <a:path w="1199760" h="1121479">
                    <a:moveTo>
                      <a:pt x="57784" y="0"/>
                    </a:moveTo>
                    <a:lnTo>
                      <a:pt x="1141976" y="0"/>
                    </a:lnTo>
                    <a:cubicBezTo>
                      <a:pt x="1157301" y="0"/>
                      <a:pt x="1171999" y="6088"/>
                      <a:pt x="1182836" y="16925"/>
                    </a:cubicBezTo>
                    <a:cubicBezTo>
                      <a:pt x="1193672" y="27761"/>
                      <a:pt x="1199760" y="42459"/>
                      <a:pt x="1199760" y="57784"/>
                    </a:cubicBezTo>
                    <a:lnTo>
                      <a:pt x="1199760" y="1063695"/>
                    </a:lnTo>
                    <a:cubicBezTo>
                      <a:pt x="1199760" y="1095608"/>
                      <a:pt x="1173889" y="1121479"/>
                      <a:pt x="1141976" y="1121479"/>
                    </a:cubicBezTo>
                    <a:lnTo>
                      <a:pt x="57784" y="1121479"/>
                    </a:lnTo>
                    <a:cubicBezTo>
                      <a:pt x="42459" y="1121479"/>
                      <a:pt x="27761" y="1115391"/>
                      <a:pt x="16925" y="1104554"/>
                    </a:cubicBezTo>
                    <a:cubicBezTo>
                      <a:pt x="6088" y="1093718"/>
                      <a:pt x="0" y="1079020"/>
                      <a:pt x="0" y="1063695"/>
                    </a:cubicBezTo>
                    <a:lnTo>
                      <a:pt x="0" y="57784"/>
                    </a:lnTo>
                    <a:cubicBezTo>
                      <a:pt x="0" y="25871"/>
                      <a:pt x="25871" y="0"/>
                      <a:pt x="57784" y="0"/>
                    </a:cubicBezTo>
                    <a:close/>
                  </a:path>
                </a:pathLst>
              </a:custGeom>
              <a:solidFill>
                <a:srgbClr val="CADDFF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199760" cy="11595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815677" y="716758"/>
              <a:ext cx="5460778" cy="830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161"/>
                </a:lnSpc>
                <a:spcBef>
                  <a:spcPct val="0"/>
                </a:spcBef>
              </a:pPr>
              <a:r>
                <a:rPr lang="en-US" sz="3970" b="1" i="1">
                  <a:solidFill>
                    <a:srgbClr val="000000"/>
                  </a:solidFill>
                  <a:latin typeface="Montserrat Bold Italics"/>
                  <a:ea typeface="Montserrat Bold Italics"/>
                  <a:cs typeface="Montserrat Bold Italics"/>
                  <a:sym typeface="Montserrat Bold Italics"/>
                </a:rPr>
                <a:t>Inventor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61023" y="2447533"/>
              <a:ext cx="6170087" cy="3679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78"/>
                </a:lnSpc>
                <a:spcBef>
                  <a:spcPct val="0"/>
                </a:spcBef>
              </a:pPr>
              <a:r>
                <a:rPr lang="en-US" sz="2452" i="1">
                  <a:solidFill>
                    <a:srgbClr val="000000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ChatGPT was created by OpenAI, a research organization founded by Sam Altman, Greg Brockman, Ilya Sutskever, and others in 2015.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8152108" y="0"/>
              <a:ext cx="7092132" cy="6629388"/>
              <a:chOff x="0" y="0"/>
              <a:chExt cx="1199760" cy="112147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199760" cy="1121479"/>
              </a:xfrm>
              <a:custGeom>
                <a:avLst/>
                <a:gdLst/>
                <a:ahLst/>
                <a:cxnLst/>
                <a:rect l="l" t="t" r="r" b="b"/>
                <a:pathLst>
                  <a:path w="1199760" h="1121479">
                    <a:moveTo>
                      <a:pt x="57784" y="0"/>
                    </a:moveTo>
                    <a:lnTo>
                      <a:pt x="1141976" y="0"/>
                    </a:lnTo>
                    <a:cubicBezTo>
                      <a:pt x="1157301" y="0"/>
                      <a:pt x="1171999" y="6088"/>
                      <a:pt x="1182836" y="16925"/>
                    </a:cubicBezTo>
                    <a:cubicBezTo>
                      <a:pt x="1193672" y="27761"/>
                      <a:pt x="1199760" y="42459"/>
                      <a:pt x="1199760" y="57784"/>
                    </a:cubicBezTo>
                    <a:lnTo>
                      <a:pt x="1199760" y="1063695"/>
                    </a:lnTo>
                    <a:cubicBezTo>
                      <a:pt x="1199760" y="1095608"/>
                      <a:pt x="1173889" y="1121479"/>
                      <a:pt x="1141976" y="1121479"/>
                    </a:cubicBezTo>
                    <a:lnTo>
                      <a:pt x="57784" y="1121479"/>
                    </a:lnTo>
                    <a:cubicBezTo>
                      <a:pt x="42459" y="1121479"/>
                      <a:pt x="27761" y="1115391"/>
                      <a:pt x="16925" y="1104554"/>
                    </a:cubicBezTo>
                    <a:cubicBezTo>
                      <a:pt x="6088" y="1093718"/>
                      <a:pt x="0" y="1079020"/>
                      <a:pt x="0" y="1063695"/>
                    </a:cubicBezTo>
                    <a:lnTo>
                      <a:pt x="0" y="57784"/>
                    </a:lnTo>
                    <a:cubicBezTo>
                      <a:pt x="0" y="25871"/>
                      <a:pt x="25871" y="0"/>
                      <a:pt x="57784" y="0"/>
                    </a:cubicBezTo>
                    <a:close/>
                  </a:path>
                </a:pathLst>
              </a:custGeom>
              <a:solidFill>
                <a:srgbClr val="CADDFF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1199760" cy="11595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8967785" y="716758"/>
              <a:ext cx="5460778" cy="830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161"/>
                </a:lnSpc>
                <a:spcBef>
                  <a:spcPct val="0"/>
                </a:spcBef>
              </a:pPr>
              <a:r>
                <a:rPr lang="en-US" sz="3970" b="1" i="1">
                  <a:solidFill>
                    <a:srgbClr val="000000"/>
                  </a:solidFill>
                  <a:latin typeface="Montserrat Bold Italics"/>
                  <a:ea typeface="Montserrat Bold Italics"/>
                  <a:cs typeface="Montserrat Bold Italics"/>
                  <a:sym typeface="Montserrat Bold Italics"/>
                </a:rPr>
                <a:t>Purpose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570621" y="2447533"/>
              <a:ext cx="6255106" cy="2433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78"/>
                </a:lnSpc>
                <a:spcBef>
                  <a:spcPct val="0"/>
                </a:spcBef>
              </a:pPr>
              <a:r>
                <a:rPr lang="en-US" sz="2452" i="1">
                  <a:solidFill>
                    <a:srgbClr val="000000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OpenAI aims to develop safe and useful artificial intelligence for the benefit of humanity. 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656140" y="1416150"/>
            <a:ext cx="8975721" cy="864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75"/>
              </a:lnSpc>
              <a:spcBef>
                <a:spcPct val="0"/>
              </a:spcBef>
            </a:pPr>
            <a:r>
              <a:rPr lang="en-US" sz="6312" b="1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Who created ChatGPT and Why?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238659" y="8885369"/>
            <a:ext cx="5810681" cy="393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2"/>
              </a:lnSpc>
              <a:spcBef>
                <a:spcPct val="0"/>
              </a:spcBef>
            </a:pPr>
            <a:r>
              <a:rPr lang="en-US" sz="2161" b="1" i="1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NLP= natural language processing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248577"/>
            <a:ext cx="9696760" cy="10784153"/>
            <a:chOff x="0" y="0"/>
            <a:chExt cx="2553879" cy="28402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53879" cy="2840271"/>
            </a:xfrm>
            <a:custGeom>
              <a:avLst/>
              <a:gdLst/>
              <a:ahLst/>
              <a:cxnLst/>
              <a:rect l="l" t="t" r="r" b="b"/>
              <a:pathLst>
                <a:path w="2553879" h="2840271">
                  <a:moveTo>
                    <a:pt x="0" y="0"/>
                  </a:moveTo>
                  <a:lnTo>
                    <a:pt x="2553879" y="0"/>
                  </a:lnTo>
                  <a:lnTo>
                    <a:pt x="2553879" y="2840271"/>
                  </a:lnTo>
                  <a:lnTo>
                    <a:pt x="0" y="28402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553879" cy="2878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09121" y="3893820"/>
            <a:ext cx="6869361" cy="536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7" lvl="1" indent="-345439" algn="l">
              <a:lnSpc>
                <a:spcPts val="4799"/>
              </a:lnSpc>
              <a:buFont typeface="Arial"/>
              <a:buChar char="•"/>
            </a:pPr>
            <a:r>
              <a:rPr lang="en-US" sz="3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Artificial Intelligence: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Trained on large text datasets.</a:t>
            </a:r>
          </a:p>
          <a:p>
            <a:pPr marL="690877" lvl="1" indent="-345439" algn="l">
              <a:lnSpc>
                <a:spcPts val="4799"/>
              </a:lnSpc>
              <a:buFont typeface="Arial"/>
              <a:buChar char="•"/>
            </a:pPr>
            <a:r>
              <a:rPr lang="en-US" sz="3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Pattern Recognition: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Predicts next words based on patterns it learned.</a:t>
            </a:r>
          </a:p>
          <a:p>
            <a:pPr marL="690877" lvl="1" indent="-345439" algn="l">
              <a:lnSpc>
                <a:spcPts val="4799"/>
              </a:lnSpc>
              <a:spcBef>
                <a:spcPct val="0"/>
              </a:spcBef>
              <a:buFont typeface="Arial"/>
              <a:buChar char="•"/>
            </a:pPr>
            <a:r>
              <a:rPr lang="en-US" sz="3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Not "conscious": 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 doesn’t “understand” but follows linguistic patterns.</a:t>
            </a:r>
          </a:p>
          <a:p>
            <a:pPr marL="0" lvl="0" indent="0" algn="l">
              <a:lnSpc>
                <a:spcPts val="4799"/>
              </a:lnSpc>
              <a:spcBef>
                <a:spcPct val="0"/>
              </a:spcBef>
            </a:pPr>
            <a:endParaRPr lang="en-US" sz="31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84164" y="2168741"/>
            <a:ext cx="6319275" cy="1086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80"/>
              </a:lnSpc>
            </a:pPr>
            <a:r>
              <a:rPr lang="en-US" sz="8000" b="1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How does it work?</a:t>
            </a:r>
          </a:p>
        </p:txBody>
      </p:sp>
      <p:sp>
        <p:nvSpPr>
          <p:cNvPr id="7" name="Freeform 7"/>
          <p:cNvSpPr/>
          <p:nvPr/>
        </p:nvSpPr>
        <p:spPr>
          <a:xfrm>
            <a:off x="9695317" y="1366236"/>
            <a:ext cx="7563983" cy="7554528"/>
          </a:xfrm>
          <a:custGeom>
            <a:avLst/>
            <a:gdLst/>
            <a:ahLst/>
            <a:cxnLst/>
            <a:rect l="l" t="t" r="r" b="b"/>
            <a:pathLst>
              <a:path w="7563983" h="7554528">
                <a:moveTo>
                  <a:pt x="0" y="0"/>
                </a:moveTo>
                <a:lnTo>
                  <a:pt x="7563983" y="0"/>
                </a:lnTo>
                <a:lnTo>
                  <a:pt x="7563983" y="7554528"/>
                </a:lnTo>
                <a:lnTo>
                  <a:pt x="0" y="75545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248577"/>
            <a:ext cx="9696760" cy="10784153"/>
            <a:chOff x="0" y="0"/>
            <a:chExt cx="2553879" cy="28402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53879" cy="2840271"/>
            </a:xfrm>
            <a:custGeom>
              <a:avLst/>
              <a:gdLst/>
              <a:ahLst/>
              <a:cxnLst/>
              <a:rect l="l" t="t" r="r" b="b"/>
              <a:pathLst>
                <a:path w="2553879" h="2840271">
                  <a:moveTo>
                    <a:pt x="0" y="0"/>
                  </a:moveTo>
                  <a:lnTo>
                    <a:pt x="2553879" y="0"/>
                  </a:lnTo>
                  <a:lnTo>
                    <a:pt x="2553879" y="2840271"/>
                  </a:lnTo>
                  <a:lnTo>
                    <a:pt x="0" y="28402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553879" cy="2878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84164" y="5156283"/>
            <a:ext cx="6118937" cy="3564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7" lvl="1" indent="-345439" algn="l">
              <a:lnSpc>
                <a:spcPts val="4799"/>
              </a:lnSpc>
              <a:buFont typeface="Arial"/>
              <a:buChar char="•"/>
            </a:pPr>
            <a:r>
              <a:rPr lang="en-US" sz="3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Platform: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Available via web browser, mobile app.</a:t>
            </a:r>
          </a:p>
          <a:p>
            <a:pPr marL="690877" lvl="1" indent="-345439" algn="l">
              <a:lnSpc>
                <a:spcPts val="4799"/>
              </a:lnSpc>
              <a:spcBef>
                <a:spcPct val="0"/>
              </a:spcBef>
              <a:buFont typeface="Arial"/>
              <a:buChar char="•"/>
            </a:pPr>
            <a:r>
              <a:rPr lang="en-US" sz="3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Subscription Plans: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Free and premium versions (ChatGPT Plus).</a:t>
            </a:r>
          </a:p>
          <a:p>
            <a:pPr marL="0" lvl="0" indent="0" algn="l">
              <a:lnSpc>
                <a:spcPts val="4799"/>
              </a:lnSpc>
              <a:spcBef>
                <a:spcPct val="0"/>
              </a:spcBef>
            </a:pPr>
            <a:endParaRPr lang="en-US" sz="31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84164" y="2168741"/>
            <a:ext cx="6118937" cy="2113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80"/>
              </a:lnSpc>
            </a:pPr>
            <a:r>
              <a:rPr lang="en-US" sz="8000" b="1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How to access and use Chatgpt?</a:t>
            </a:r>
          </a:p>
        </p:txBody>
      </p:sp>
      <p:sp>
        <p:nvSpPr>
          <p:cNvPr id="7" name="Freeform 7"/>
          <p:cNvSpPr/>
          <p:nvPr/>
        </p:nvSpPr>
        <p:spPr>
          <a:xfrm>
            <a:off x="9731067" y="1381395"/>
            <a:ext cx="7463975" cy="7539369"/>
          </a:xfrm>
          <a:custGeom>
            <a:avLst/>
            <a:gdLst/>
            <a:ahLst/>
            <a:cxnLst/>
            <a:rect l="l" t="t" r="r" b="b"/>
            <a:pathLst>
              <a:path w="7463975" h="7539369">
                <a:moveTo>
                  <a:pt x="0" y="0"/>
                </a:moveTo>
                <a:lnTo>
                  <a:pt x="7463976" y="0"/>
                </a:lnTo>
                <a:lnTo>
                  <a:pt x="7463976" y="7539369"/>
                </a:lnTo>
                <a:lnTo>
                  <a:pt x="0" y="7539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41075" y="7995831"/>
            <a:ext cx="3451574" cy="845380"/>
            <a:chOff x="0" y="0"/>
            <a:chExt cx="909057" cy="2226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9057" cy="222651"/>
            </a:xfrm>
            <a:custGeom>
              <a:avLst/>
              <a:gdLst/>
              <a:ahLst/>
              <a:cxnLst/>
              <a:rect l="l" t="t" r="r" b="b"/>
              <a:pathLst>
                <a:path w="909057" h="222651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09057" cy="260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41075" y="3206013"/>
            <a:ext cx="3451574" cy="845380"/>
            <a:chOff x="0" y="0"/>
            <a:chExt cx="909057" cy="2226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09057" cy="222651"/>
            </a:xfrm>
            <a:custGeom>
              <a:avLst/>
              <a:gdLst/>
              <a:ahLst/>
              <a:cxnLst/>
              <a:rect l="l" t="t" r="r" b="b"/>
              <a:pathLst>
                <a:path w="909057" h="222651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09057" cy="260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41075" y="4403468"/>
            <a:ext cx="3451574" cy="845380"/>
            <a:chOff x="0" y="0"/>
            <a:chExt cx="909057" cy="2226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09057" cy="222651"/>
            </a:xfrm>
            <a:custGeom>
              <a:avLst/>
              <a:gdLst/>
              <a:ahLst/>
              <a:cxnLst/>
              <a:rect l="l" t="t" r="r" b="b"/>
              <a:pathLst>
                <a:path w="909057" h="222651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09057" cy="260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41075" y="5600922"/>
            <a:ext cx="3451574" cy="845380"/>
            <a:chOff x="0" y="0"/>
            <a:chExt cx="909057" cy="2226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09057" cy="222651"/>
            </a:xfrm>
            <a:custGeom>
              <a:avLst/>
              <a:gdLst/>
              <a:ahLst/>
              <a:cxnLst/>
              <a:rect l="l" t="t" r="r" b="b"/>
              <a:pathLst>
                <a:path w="909057" h="222651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09057" cy="260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41075" y="6798377"/>
            <a:ext cx="3451574" cy="845380"/>
            <a:chOff x="0" y="0"/>
            <a:chExt cx="909057" cy="2226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09057" cy="222651"/>
            </a:xfrm>
            <a:custGeom>
              <a:avLst/>
              <a:gdLst/>
              <a:ahLst/>
              <a:cxnLst/>
              <a:rect l="l" t="t" r="r" b="b"/>
              <a:pathLst>
                <a:path w="909057" h="222651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09057" cy="260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095350" y="7995831"/>
            <a:ext cx="3451574" cy="845380"/>
            <a:chOff x="0" y="0"/>
            <a:chExt cx="909057" cy="22265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09057" cy="222651"/>
            </a:xfrm>
            <a:custGeom>
              <a:avLst/>
              <a:gdLst/>
              <a:ahLst/>
              <a:cxnLst/>
              <a:rect l="l" t="t" r="r" b="b"/>
              <a:pathLst>
                <a:path w="909057" h="222651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909057" cy="260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095350" y="3206013"/>
            <a:ext cx="3451574" cy="845380"/>
            <a:chOff x="0" y="0"/>
            <a:chExt cx="909057" cy="22265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09057" cy="222651"/>
            </a:xfrm>
            <a:custGeom>
              <a:avLst/>
              <a:gdLst/>
              <a:ahLst/>
              <a:cxnLst/>
              <a:rect l="l" t="t" r="r" b="b"/>
              <a:pathLst>
                <a:path w="909057" h="222651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909057" cy="260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095350" y="4403468"/>
            <a:ext cx="3451574" cy="845380"/>
            <a:chOff x="0" y="0"/>
            <a:chExt cx="909057" cy="22265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09057" cy="222651"/>
            </a:xfrm>
            <a:custGeom>
              <a:avLst/>
              <a:gdLst/>
              <a:ahLst/>
              <a:cxnLst/>
              <a:rect l="l" t="t" r="r" b="b"/>
              <a:pathLst>
                <a:path w="909057" h="222651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909057" cy="260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095350" y="5600922"/>
            <a:ext cx="3451574" cy="845380"/>
            <a:chOff x="0" y="0"/>
            <a:chExt cx="909057" cy="22265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09057" cy="222651"/>
            </a:xfrm>
            <a:custGeom>
              <a:avLst/>
              <a:gdLst/>
              <a:ahLst/>
              <a:cxnLst/>
              <a:rect l="l" t="t" r="r" b="b"/>
              <a:pathLst>
                <a:path w="909057" h="222651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909057" cy="260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095350" y="6798377"/>
            <a:ext cx="3451574" cy="845380"/>
            <a:chOff x="0" y="0"/>
            <a:chExt cx="909057" cy="22265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09057" cy="222651"/>
            </a:xfrm>
            <a:custGeom>
              <a:avLst/>
              <a:gdLst/>
              <a:ahLst/>
              <a:cxnLst/>
              <a:rect l="l" t="t" r="r" b="b"/>
              <a:pathLst>
                <a:path w="909057" h="222651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909057" cy="260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5879956" y="2642525"/>
            <a:ext cx="6528087" cy="6373045"/>
          </a:xfrm>
          <a:custGeom>
            <a:avLst/>
            <a:gdLst/>
            <a:ahLst/>
            <a:cxnLst/>
            <a:rect l="l" t="t" r="r" b="b"/>
            <a:pathLst>
              <a:path w="6528087" h="6373045">
                <a:moveTo>
                  <a:pt x="0" y="0"/>
                </a:moveTo>
                <a:lnTo>
                  <a:pt x="6528088" y="0"/>
                </a:lnTo>
                <a:lnTo>
                  <a:pt x="6528088" y="6373045"/>
                </a:lnTo>
                <a:lnTo>
                  <a:pt x="0" y="63730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3810389" y="1416150"/>
            <a:ext cx="10667221" cy="864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75"/>
              </a:lnSpc>
              <a:spcBef>
                <a:spcPct val="0"/>
              </a:spcBef>
            </a:pPr>
            <a:r>
              <a:rPr lang="en-US" sz="6312" b="1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Key Features of ChatGPT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896403" y="8262057"/>
            <a:ext cx="3140918" cy="35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56"/>
              </a:lnSpc>
            </a:pPr>
            <a:r>
              <a:rPr lang="en-US" sz="2600" b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Creative Writing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125028" y="3300006"/>
            <a:ext cx="2683669" cy="35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56"/>
              </a:lnSpc>
            </a:pPr>
            <a:r>
              <a:rPr lang="en-US" sz="2600" b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 Generation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896403" y="4669693"/>
            <a:ext cx="3140918" cy="35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56"/>
              </a:lnSpc>
            </a:pPr>
            <a:r>
              <a:rPr lang="en-US" sz="2600" b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Summarization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094786" y="5694915"/>
            <a:ext cx="2744153" cy="35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56"/>
              </a:lnSpc>
            </a:pPr>
            <a:r>
              <a:rPr lang="en-US" sz="2600" b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Code Assistance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896403" y="7064602"/>
            <a:ext cx="3140918" cy="35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56"/>
              </a:lnSpc>
            </a:pPr>
            <a:r>
              <a:rPr lang="en-US" sz="2600" b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Translation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248263" y="8262057"/>
            <a:ext cx="3145749" cy="35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56"/>
              </a:lnSpc>
            </a:pPr>
            <a:r>
              <a:rPr lang="en-US" sz="2600" b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Content Creation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089670" y="3300006"/>
            <a:ext cx="3431619" cy="35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56"/>
              </a:lnSpc>
            </a:pPr>
            <a:r>
              <a:rPr lang="en-US" sz="2600" b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Question Answering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302459" y="4669693"/>
            <a:ext cx="3037357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56"/>
              </a:lnSpc>
            </a:pPr>
            <a:r>
              <a:rPr lang="en-US" sz="2600" b="1" dirty="0">
                <a:solidFill>
                  <a:srgbClr val="000000"/>
                </a:solidFill>
                <a:latin typeface="Montserrat Medium"/>
                <a:sym typeface="Montserrat Medium"/>
              </a:rPr>
              <a:t>Research*</a:t>
            </a:r>
            <a:endParaRPr lang="en-US" dirty="0"/>
          </a:p>
        </p:txBody>
      </p:sp>
      <p:sp>
        <p:nvSpPr>
          <p:cNvPr id="42" name="TextBox 42"/>
          <p:cNvSpPr txBox="1"/>
          <p:nvPr/>
        </p:nvSpPr>
        <p:spPr>
          <a:xfrm>
            <a:off x="13248263" y="5695698"/>
            <a:ext cx="303735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56"/>
              </a:lnSpc>
            </a:pPr>
            <a:r>
              <a:rPr lang="en-US" sz="2600" b="1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Conversational Simulation*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492321" y="7064602"/>
            <a:ext cx="2657633" cy="35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56"/>
              </a:lnSpc>
            </a:pPr>
            <a:r>
              <a:rPr lang="en-US" sz="2600" b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 editors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72724" y="2119028"/>
            <a:ext cx="6142552" cy="6521622"/>
          </a:xfrm>
          <a:custGeom>
            <a:avLst/>
            <a:gdLst/>
            <a:ahLst/>
            <a:cxnLst/>
            <a:rect l="l" t="t" r="r" b="b"/>
            <a:pathLst>
              <a:path w="6142552" h="6521622">
                <a:moveTo>
                  <a:pt x="0" y="0"/>
                </a:moveTo>
                <a:lnTo>
                  <a:pt x="6142552" y="0"/>
                </a:lnTo>
                <a:lnTo>
                  <a:pt x="6142552" y="6521621"/>
                </a:lnTo>
                <a:lnTo>
                  <a:pt x="0" y="6521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87701" y="808814"/>
            <a:ext cx="15312598" cy="1453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76"/>
              </a:lnSpc>
              <a:spcBef>
                <a:spcPct val="0"/>
              </a:spcBef>
            </a:pPr>
            <a:r>
              <a:rPr lang="en-US" sz="9396" b="1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Let’s Practice Together!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87701" y="8487823"/>
            <a:ext cx="15312598" cy="1453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76"/>
              </a:lnSpc>
              <a:spcBef>
                <a:spcPct val="0"/>
              </a:spcBef>
            </a:pPr>
            <a:r>
              <a:rPr lang="en-US" sz="9396" b="1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chatgpt.com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77530" y="-248577"/>
            <a:ext cx="9696760" cy="10784153"/>
            <a:chOff x="0" y="0"/>
            <a:chExt cx="2553879" cy="28402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53879" cy="2840271"/>
            </a:xfrm>
            <a:custGeom>
              <a:avLst/>
              <a:gdLst/>
              <a:ahLst/>
              <a:cxnLst/>
              <a:rect l="l" t="t" r="r" b="b"/>
              <a:pathLst>
                <a:path w="2553879" h="2840271">
                  <a:moveTo>
                    <a:pt x="0" y="0"/>
                  </a:moveTo>
                  <a:lnTo>
                    <a:pt x="2553879" y="0"/>
                  </a:lnTo>
                  <a:lnTo>
                    <a:pt x="2553879" y="2840271"/>
                  </a:lnTo>
                  <a:lnTo>
                    <a:pt x="0" y="28402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553879" cy="2878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34022" y="3556283"/>
            <a:ext cx="6805811" cy="4871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245" lvl="1" indent="-344805" algn="l">
              <a:lnSpc>
                <a:spcPts val="4799"/>
              </a:lnSpc>
              <a:buFont typeface="Arial"/>
              <a:buChar char="•"/>
            </a:pPr>
            <a:r>
              <a:rPr lang="en-US" sz="315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Business:</a:t>
            </a:r>
            <a:r>
              <a:rPr lang="en-US" sz="315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Customer service, content creation.</a:t>
            </a:r>
            <a:endParaRPr lang="en-US" sz="3150" dirty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  <a:p>
            <a:pPr marL="690245" lvl="1" indent="-344805" algn="l">
              <a:lnSpc>
                <a:spcPts val="4799"/>
              </a:lnSpc>
              <a:buFont typeface="Arial"/>
              <a:buChar char="•"/>
            </a:pPr>
            <a:r>
              <a:rPr lang="en-US" sz="315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Education:</a:t>
            </a:r>
            <a:r>
              <a:rPr lang="en-US" sz="315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Tutoring, homework help.</a:t>
            </a:r>
            <a:endParaRPr lang="en-US" sz="3150" dirty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  <a:p>
            <a:pPr marL="690245" lvl="1" indent="-344805" algn="l">
              <a:lnSpc>
                <a:spcPts val="4799"/>
              </a:lnSpc>
              <a:buFont typeface="Arial"/>
              <a:buChar char="•"/>
            </a:pPr>
            <a:r>
              <a:rPr lang="en-US" sz="315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Healthcare: </a:t>
            </a:r>
            <a:r>
              <a:rPr lang="en-US" sz="315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Medical research</a:t>
            </a:r>
            <a:endParaRPr lang="en-US" sz="3150" dirty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  <a:p>
            <a:pPr marL="690245" lvl="1" indent="-344805" algn="l">
              <a:lnSpc>
                <a:spcPts val="4799"/>
              </a:lnSpc>
              <a:buFont typeface="Arial"/>
              <a:buChar char="•"/>
            </a:pPr>
            <a:r>
              <a:rPr lang="en-US" sz="315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Research:</a:t>
            </a:r>
            <a:r>
              <a:rPr lang="en-US" sz="315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Summarizing literature, finding trends.</a:t>
            </a:r>
            <a:endParaRPr lang="en-US" sz="3150" dirty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>
              <a:lnSpc>
                <a:spcPts val="4799"/>
              </a:lnSpc>
              <a:spcBef>
                <a:spcPct val="0"/>
              </a:spcBef>
            </a:pPr>
            <a:endParaRPr lang="en-US" sz="31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84164" y="2168741"/>
            <a:ext cx="6805811" cy="1086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80"/>
              </a:lnSpc>
            </a:pPr>
            <a:r>
              <a:rPr lang="en-US" sz="8000" b="1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Real-Life Use Cases</a:t>
            </a:r>
          </a:p>
        </p:txBody>
      </p:sp>
      <p:sp>
        <p:nvSpPr>
          <p:cNvPr id="7" name="Freeform 7"/>
          <p:cNvSpPr/>
          <p:nvPr/>
        </p:nvSpPr>
        <p:spPr>
          <a:xfrm>
            <a:off x="9833734" y="1366236"/>
            <a:ext cx="7258642" cy="7554528"/>
          </a:xfrm>
          <a:custGeom>
            <a:avLst/>
            <a:gdLst/>
            <a:ahLst/>
            <a:cxnLst/>
            <a:rect l="l" t="t" r="r" b="b"/>
            <a:pathLst>
              <a:path w="7258642" h="7554528">
                <a:moveTo>
                  <a:pt x="0" y="0"/>
                </a:moveTo>
                <a:lnTo>
                  <a:pt x="7258642" y="0"/>
                </a:lnTo>
                <a:lnTo>
                  <a:pt x="7258642" y="7554528"/>
                </a:lnTo>
                <a:lnTo>
                  <a:pt x="0" y="7554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1853" y="3687501"/>
            <a:ext cx="3451574" cy="4981129"/>
            <a:chOff x="0" y="0"/>
            <a:chExt cx="4602099" cy="664150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602099" cy="6641505"/>
              <a:chOff x="0" y="0"/>
              <a:chExt cx="909057" cy="131190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909057" cy="1311902"/>
              </a:xfrm>
              <a:custGeom>
                <a:avLst/>
                <a:gdLst/>
                <a:ahLst/>
                <a:cxnLst/>
                <a:rect l="l" t="t" r="r" b="b"/>
                <a:pathLst>
                  <a:path w="909057" h="1311902">
                    <a:moveTo>
                      <a:pt x="76262" y="0"/>
                    </a:moveTo>
                    <a:lnTo>
                      <a:pt x="832794" y="0"/>
                    </a:lnTo>
                    <a:cubicBezTo>
                      <a:pt x="874913" y="0"/>
                      <a:pt x="909057" y="34144"/>
                      <a:pt x="909057" y="76262"/>
                    </a:cubicBezTo>
                    <a:lnTo>
                      <a:pt x="909057" y="1235640"/>
                    </a:lnTo>
                    <a:cubicBezTo>
                      <a:pt x="909057" y="1277758"/>
                      <a:pt x="874913" y="1311902"/>
                      <a:pt x="832794" y="1311902"/>
                    </a:cubicBezTo>
                    <a:lnTo>
                      <a:pt x="76262" y="1311902"/>
                    </a:lnTo>
                    <a:cubicBezTo>
                      <a:pt x="34144" y="1311902"/>
                      <a:pt x="0" y="1277758"/>
                      <a:pt x="0" y="1235640"/>
                    </a:cubicBezTo>
                    <a:lnTo>
                      <a:pt x="0" y="76262"/>
                    </a:lnTo>
                    <a:cubicBezTo>
                      <a:pt x="0" y="34144"/>
                      <a:pt x="34144" y="0"/>
                      <a:pt x="76262" y="0"/>
                    </a:cubicBezTo>
                    <a:close/>
                  </a:path>
                </a:pathLst>
              </a:custGeom>
              <a:solidFill>
                <a:srgbClr val="CADDFF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909057" cy="13500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262185" y="604826"/>
              <a:ext cx="4077730" cy="1190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750" b="1" dirty="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Lack of Personalization</a:t>
              </a:r>
              <a:endParaRPr lang="en-US" sz="275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62185" y="2390953"/>
              <a:ext cx="4077730" cy="3684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5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Although AI tools are constantly evolving, they lack the human emotions that are sometimes necessary for effective communication.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472702" y="3687501"/>
            <a:ext cx="3451574" cy="4981129"/>
            <a:chOff x="0" y="0"/>
            <a:chExt cx="4602099" cy="6641505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4602099" cy="6641505"/>
              <a:chOff x="0" y="0"/>
              <a:chExt cx="909057" cy="131190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09057" cy="1311902"/>
              </a:xfrm>
              <a:custGeom>
                <a:avLst/>
                <a:gdLst/>
                <a:ahLst/>
                <a:cxnLst/>
                <a:rect l="l" t="t" r="r" b="b"/>
                <a:pathLst>
                  <a:path w="909057" h="1311902">
                    <a:moveTo>
                      <a:pt x="76262" y="0"/>
                    </a:moveTo>
                    <a:lnTo>
                      <a:pt x="832794" y="0"/>
                    </a:lnTo>
                    <a:cubicBezTo>
                      <a:pt x="874913" y="0"/>
                      <a:pt x="909057" y="34144"/>
                      <a:pt x="909057" y="76262"/>
                    </a:cubicBezTo>
                    <a:lnTo>
                      <a:pt x="909057" y="1235640"/>
                    </a:lnTo>
                    <a:cubicBezTo>
                      <a:pt x="909057" y="1277758"/>
                      <a:pt x="874913" y="1311902"/>
                      <a:pt x="832794" y="1311902"/>
                    </a:cubicBezTo>
                    <a:lnTo>
                      <a:pt x="76262" y="1311902"/>
                    </a:lnTo>
                    <a:cubicBezTo>
                      <a:pt x="34144" y="1311902"/>
                      <a:pt x="0" y="1277758"/>
                      <a:pt x="0" y="1235640"/>
                    </a:cubicBezTo>
                    <a:lnTo>
                      <a:pt x="0" y="76262"/>
                    </a:lnTo>
                    <a:cubicBezTo>
                      <a:pt x="0" y="34144"/>
                      <a:pt x="34144" y="0"/>
                      <a:pt x="76262" y="0"/>
                    </a:cubicBezTo>
                    <a:close/>
                  </a:path>
                </a:pathLst>
              </a:custGeom>
              <a:solidFill>
                <a:srgbClr val="CADDFF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909057" cy="13500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71447" y="604826"/>
              <a:ext cx="4059206" cy="1190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799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Dependence on Technology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71447" y="2390953"/>
              <a:ext cx="4059206" cy="3150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5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Users may become too dependent on technology, hindering their ability to think critically or solve problems.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083126" y="3687501"/>
            <a:ext cx="3451574" cy="4981129"/>
            <a:chOff x="0" y="0"/>
            <a:chExt cx="4602099" cy="664150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4602099" cy="6641505"/>
              <a:chOff x="0" y="0"/>
              <a:chExt cx="909057" cy="131190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909057" cy="1311902"/>
              </a:xfrm>
              <a:custGeom>
                <a:avLst/>
                <a:gdLst/>
                <a:ahLst/>
                <a:cxnLst/>
                <a:rect l="l" t="t" r="r" b="b"/>
                <a:pathLst>
                  <a:path w="909057" h="1311902">
                    <a:moveTo>
                      <a:pt x="76262" y="0"/>
                    </a:moveTo>
                    <a:lnTo>
                      <a:pt x="832794" y="0"/>
                    </a:lnTo>
                    <a:cubicBezTo>
                      <a:pt x="874913" y="0"/>
                      <a:pt x="909057" y="34144"/>
                      <a:pt x="909057" y="76262"/>
                    </a:cubicBezTo>
                    <a:lnTo>
                      <a:pt x="909057" y="1235640"/>
                    </a:lnTo>
                    <a:cubicBezTo>
                      <a:pt x="909057" y="1277758"/>
                      <a:pt x="874913" y="1311902"/>
                      <a:pt x="832794" y="1311902"/>
                    </a:cubicBezTo>
                    <a:lnTo>
                      <a:pt x="76262" y="1311902"/>
                    </a:lnTo>
                    <a:cubicBezTo>
                      <a:pt x="34144" y="1311902"/>
                      <a:pt x="0" y="1277758"/>
                      <a:pt x="0" y="1235640"/>
                    </a:cubicBezTo>
                    <a:lnTo>
                      <a:pt x="0" y="76262"/>
                    </a:lnTo>
                    <a:cubicBezTo>
                      <a:pt x="0" y="34144"/>
                      <a:pt x="34144" y="0"/>
                      <a:pt x="76262" y="0"/>
                    </a:cubicBezTo>
                    <a:close/>
                  </a:path>
                </a:pathLst>
              </a:custGeom>
              <a:solidFill>
                <a:srgbClr val="CADDFF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909057" cy="13500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529295" y="604826"/>
              <a:ext cx="3543510" cy="1190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799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Data Privacy and Security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15221" y="2390953"/>
              <a:ext cx="3771657" cy="3684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5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AI-powered tools in general often collect vast amounts of personal data, which might pose a threat to user’s privacy and security.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656140" y="1416150"/>
            <a:ext cx="8975721" cy="864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75"/>
              </a:lnSpc>
              <a:spcBef>
                <a:spcPct val="0"/>
              </a:spcBef>
            </a:pPr>
            <a:r>
              <a:rPr lang="en-US" sz="6312" b="1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problems CHatGPT USe can pose 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3862277" y="3687501"/>
            <a:ext cx="3451574" cy="4981129"/>
            <a:chOff x="0" y="0"/>
            <a:chExt cx="4602099" cy="6641505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4602099" cy="6641505"/>
              <a:chOff x="0" y="0"/>
              <a:chExt cx="909057" cy="1311902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909057" cy="1311902"/>
              </a:xfrm>
              <a:custGeom>
                <a:avLst/>
                <a:gdLst/>
                <a:ahLst/>
                <a:cxnLst/>
                <a:rect l="l" t="t" r="r" b="b"/>
                <a:pathLst>
                  <a:path w="909057" h="1311902">
                    <a:moveTo>
                      <a:pt x="76262" y="0"/>
                    </a:moveTo>
                    <a:lnTo>
                      <a:pt x="832794" y="0"/>
                    </a:lnTo>
                    <a:cubicBezTo>
                      <a:pt x="874913" y="0"/>
                      <a:pt x="909057" y="34144"/>
                      <a:pt x="909057" y="76262"/>
                    </a:cubicBezTo>
                    <a:lnTo>
                      <a:pt x="909057" y="1235640"/>
                    </a:lnTo>
                    <a:cubicBezTo>
                      <a:pt x="909057" y="1277758"/>
                      <a:pt x="874913" y="1311902"/>
                      <a:pt x="832794" y="1311902"/>
                    </a:cubicBezTo>
                    <a:lnTo>
                      <a:pt x="76262" y="1311902"/>
                    </a:lnTo>
                    <a:cubicBezTo>
                      <a:pt x="34144" y="1311902"/>
                      <a:pt x="0" y="1277758"/>
                      <a:pt x="0" y="1235640"/>
                    </a:cubicBezTo>
                    <a:lnTo>
                      <a:pt x="0" y="76262"/>
                    </a:lnTo>
                    <a:cubicBezTo>
                      <a:pt x="0" y="34144"/>
                      <a:pt x="34144" y="0"/>
                      <a:pt x="76262" y="0"/>
                    </a:cubicBezTo>
                    <a:close/>
                  </a:path>
                </a:pathLst>
              </a:custGeom>
              <a:solidFill>
                <a:srgbClr val="CADDFF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38100"/>
                <a:ext cx="909057" cy="13500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271574" y="604826"/>
              <a:ext cx="4058951" cy="1190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799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Bias and Discrimination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271574" y="2390953"/>
              <a:ext cx="4058951" cy="3684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5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Bias can occur in AI systems because of the data used to train them. AI algorithms may reflect societal biases, prejudices, and stereotypes. 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693551" y="3687501"/>
            <a:ext cx="3451574" cy="4981129"/>
            <a:chOff x="0" y="0"/>
            <a:chExt cx="909057" cy="131190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09057" cy="1311902"/>
            </a:xfrm>
            <a:custGeom>
              <a:avLst/>
              <a:gdLst/>
              <a:ahLst/>
              <a:cxnLst/>
              <a:rect l="l" t="t" r="r" b="b"/>
              <a:pathLst>
                <a:path w="909057" h="1311902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235640"/>
                  </a:lnTo>
                  <a:cubicBezTo>
                    <a:pt x="909057" y="1277758"/>
                    <a:pt x="874913" y="1311902"/>
                    <a:pt x="832794" y="1311902"/>
                  </a:cubicBezTo>
                  <a:lnTo>
                    <a:pt x="76262" y="1311902"/>
                  </a:lnTo>
                  <a:cubicBezTo>
                    <a:pt x="34144" y="1311902"/>
                    <a:pt x="0" y="1277758"/>
                    <a:pt x="0" y="1235640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909057" cy="1350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4997136" y="4136358"/>
            <a:ext cx="2844403" cy="44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Misinformation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004966" y="5466429"/>
            <a:ext cx="2828743" cy="317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5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ChatGPT only knows information up until its training data’s last update. Thus, it can generate incorrect or outdated information.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4b4065-58e9-41b5-b0a1-7018f791a2c6" xsi:nil="true"/>
    <lcf76f155ced4ddcb4097134ff3c332f xmlns="504e48f8-340c-4bde-aa9f-15218a0b6c6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548441DD8CB04EB609507C2059FBF9" ma:contentTypeVersion="12" ma:contentTypeDescription="Create a new document." ma:contentTypeScope="" ma:versionID="41d3c2cd313e2782f31dd3594783a28f">
  <xsd:schema xmlns:xsd="http://www.w3.org/2001/XMLSchema" xmlns:xs="http://www.w3.org/2001/XMLSchema" xmlns:p="http://schemas.microsoft.com/office/2006/metadata/properties" xmlns:ns2="504e48f8-340c-4bde-aa9f-15218a0b6c60" xmlns:ns3="944b4065-58e9-41b5-b0a1-7018f791a2c6" targetNamespace="http://schemas.microsoft.com/office/2006/metadata/properties" ma:root="true" ma:fieldsID="ef07a0e330cf548f3a04eebeee6324fd" ns2:_="" ns3:_="">
    <xsd:import namespace="504e48f8-340c-4bde-aa9f-15218a0b6c60"/>
    <xsd:import namespace="944b4065-58e9-41b5-b0a1-7018f791a2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e48f8-340c-4bde-aa9f-15218a0b6c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a747b95-a76f-4264-b769-0a72a70b70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b4065-58e9-41b5-b0a1-7018f791a2c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b5db6db-191d-4755-8f48-7d9f08f637b1}" ma:internalName="TaxCatchAll" ma:showField="CatchAllData" ma:web="944b4065-58e9-41b5-b0a1-7018f791a2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D73D39-DB95-4320-9A04-246AC5E3E6EE}">
  <ds:schemaRefs>
    <ds:schemaRef ds:uri="http://schemas.microsoft.com/office/2006/metadata/properties"/>
    <ds:schemaRef ds:uri="http://schemas.microsoft.com/office/infopath/2007/PartnerControls"/>
    <ds:schemaRef ds:uri="944b4065-58e9-41b5-b0a1-7018f791a2c6"/>
    <ds:schemaRef ds:uri="504e48f8-340c-4bde-aa9f-15218a0b6c60"/>
  </ds:schemaRefs>
</ds:datastoreItem>
</file>

<file path=customXml/itemProps2.xml><?xml version="1.0" encoding="utf-8"?>
<ds:datastoreItem xmlns:ds="http://schemas.openxmlformats.org/officeDocument/2006/customXml" ds:itemID="{51659791-2D08-44AB-A769-37C48BEF93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F7B503-ED1E-4864-A6B7-E235C63D47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4e48f8-340c-4bde-aa9f-15218a0b6c60"/>
    <ds:schemaRef ds:uri="944b4065-58e9-41b5-b0a1-7018f791a2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ChatGPT 101</dc:title>
  <cp:revision>34</cp:revision>
  <dcterms:created xsi:type="dcterms:W3CDTF">2006-08-16T00:00:00Z</dcterms:created>
  <dcterms:modified xsi:type="dcterms:W3CDTF">2026-02-24T15:23:12Z</dcterms:modified>
  <dc:identifier>DAGhtRaQLDQ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0x0101001D548441DD8CB04EB609507C2059FBF9</vt:lpwstr>
  </property>
  <property fmtid="{D5CDD505-2E9C-101B-9397-08002B2CF9AE}" pid="3" name="MediaServiceImageTags">
    <vt:lpwstr/>
  </property>
</Properties>
</file>