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Muli" charset="1" panose="00000500000000000000"/>
      <p:regular r:id="rId16"/>
    </p:embeddedFont>
    <p:embeddedFont>
      <p:font typeface="Muli Ultra-Bold" charset="1" panose="00000900000000000000"/>
      <p:regular r:id="rId17"/>
    </p:embeddedFont>
    <p:embeddedFont>
      <p:font typeface="Muli Semi-Bold" charset="1" panose="00000700000000000000"/>
      <p:regular r:id="rId18"/>
    </p:embeddedFont>
    <p:embeddedFont>
      <p:font typeface="Muli Heavy" charset="1" panose="00000A00000000000000"/>
      <p:regular r:id="rId19"/>
    </p:embeddedFont>
    <p:embeddedFont>
      <p:font typeface="Muli Bold" charset="1" panose="00000800000000000000"/>
      <p:regular r:id="rId20"/>
    </p:embeddedFont>
    <p:embeddedFont>
      <p:font typeface="Muli Extra-Light" charset="1" panose="00000300000000000000"/>
      <p:regular r:id="rId21"/>
    </p:embeddedFont>
    <p:embeddedFont>
      <p:font typeface="Nourd" charset="1" panose="00000500000000000000"/>
      <p:regular r:id="rId25"/>
    </p:embeddedFont>
    <p:embeddedFont>
      <p:font typeface="Nourd Light" charset="1" panose="00000400000000000000"/>
      <p:regular r:id="rId26"/>
    </p:embeddedFont>
    <p:embeddedFont>
      <p:font typeface="Nourd Medium" charset="1" panose="000006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notesSlides/notesSlide2.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Pros:</a:t>
            </a:r>
          </a:p>
          <a:p>
            <a:r>
              <a:rPr lang="en-US"/>
              <a:t>* Keeps your files accessible from anywhere.</a:t>
            </a:r>
          </a:p>
          <a:p>
            <a:r>
              <a:rPr lang="en-US"/>
              <a:t>* Eliminates the need to email files or the use of a USB Drive.</a:t>
            </a:r>
          </a:p>
          <a:p>
            <a:r>
              <a:rPr lang="en-US"/>
              <a:t>* Collaborate with others</a:t>
            </a:r>
          </a:p>
          <a:p>
            <a:r>
              <a:rPr lang="en-US"/>
              <a:t>* Create different types of files.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(see class outline) In this part of the presentation, explain to the class how:</a:t>
            </a:r>
          </a:p>
          <a:p>
            <a:r>
              <a:rPr lang="en-US"/>
              <a:t>*to create files from scratch</a:t>
            </a:r>
          </a:p>
          <a:p>
            <a:r>
              <a:rPr lang="en-US"/>
              <a:t>*name a file</a:t>
            </a:r>
          </a:p>
          <a:p>
            <a:r>
              <a:rPr lang="en-US"/>
              <a:t>*to create files from templates</a:t>
            </a:r>
          </a:p>
          <a:p>
            <a:r>
              <a:rPr lang="en-US"/>
              <a:t>*Download &amp; Print</a:t>
            </a:r>
          </a:p>
          <a:p>
            <a:r>
              <a:rPr lang="en-US"/>
              <a:t>*Upload files</a:t>
            </a:r>
          </a:p>
          <a:p>
            <a:r>
              <a:rPr lang="en-US"/>
              <a:t> *Delete Files</a:t>
            </a:r>
          </a:p>
          <a:p>
            <a:r>
              <a:rPr lang="en-US"/>
              <a:t>*Share &amp; Collaborate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https://itunes.apple.com/us/app/google-drive/id507874739?mt=8" TargetMode="External" Type="http://schemas.openxmlformats.org/officeDocument/2006/relationships/hyperlink"/><Relationship Id="rId7" Target="http://www.google.com/mobile/drive/" TargetMode="External" Type="http://schemas.openxmlformats.org/officeDocument/2006/relationships/hyperlink"/><Relationship Id="rId8"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https://tools.google.com/dlpage/drive/" TargetMode="External" Type="http://schemas.openxmlformats.org/officeDocument/2006/relationships/hyperlink"/><Relationship Id="rId5"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10800000">
            <a:off x="5237348" y="8448403"/>
            <a:ext cx="7813304" cy="4041510"/>
            <a:chOff x="0" y="0"/>
            <a:chExt cx="2354580" cy="1217930"/>
          </a:xfrm>
        </p:grpSpPr>
        <p:sp>
          <p:nvSpPr>
            <p:cNvPr name="Freeform 3" id="3"/>
            <p:cNvSpPr/>
            <p:nvPr/>
          </p:nvSpPr>
          <p:spPr>
            <a:xfrm flipH="false" flipV="false" rot="0">
              <a:off x="0" y="0"/>
              <a:ext cx="2353310" cy="1217930"/>
            </a:xfrm>
            <a:custGeom>
              <a:avLst/>
              <a:gdLst/>
              <a:ahLst/>
              <a:cxnLst/>
              <a:rect r="r" b="b" t="t" l="l"/>
              <a:pathLst>
                <a:path h="1217930" w="235331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FFC33C"/>
            </a:solidFill>
          </p:spPr>
        </p:sp>
      </p:grpSp>
      <p:grpSp>
        <p:nvGrpSpPr>
          <p:cNvPr name="Group 4" id="4"/>
          <p:cNvGrpSpPr/>
          <p:nvPr/>
        </p:nvGrpSpPr>
        <p:grpSpPr>
          <a:xfrm rot="0">
            <a:off x="1669650" y="3284695"/>
            <a:ext cx="14948700" cy="2278516"/>
            <a:chOff x="0" y="0"/>
            <a:chExt cx="19931600" cy="3038022"/>
          </a:xfrm>
        </p:grpSpPr>
        <p:sp>
          <p:nvSpPr>
            <p:cNvPr name="TextBox 5" id="5"/>
            <p:cNvSpPr txBox="true"/>
            <p:nvPr/>
          </p:nvSpPr>
          <p:spPr>
            <a:xfrm rot="0">
              <a:off x="0" y="1747791"/>
              <a:ext cx="19931600" cy="1290230"/>
            </a:xfrm>
            <a:prstGeom prst="rect">
              <a:avLst/>
            </a:prstGeom>
          </p:spPr>
          <p:txBody>
            <a:bodyPr anchor="t" rtlCol="false" tIns="0" lIns="0" bIns="0" rIns="0">
              <a:spAutoFit/>
            </a:bodyPr>
            <a:lstStyle/>
            <a:p>
              <a:pPr algn="ctr">
                <a:lnSpc>
                  <a:spcPts val="7128"/>
                </a:lnSpc>
              </a:pPr>
              <a:r>
                <a:rPr lang="en-US" sz="7200">
                  <a:solidFill>
                    <a:srgbClr val="23344D"/>
                  </a:solidFill>
                  <a:latin typeface="Muli"/>
                  <a:ea typeface="Muli"/>
                  <a:cs typeface="Muli"/>
                  <a:sym typeface="Muli"/>
                </a:rPr>
                <a:t>Sign-in to your Google Account.</a:t>
              </a:r>
            </a:p>
          </p:txBody>
        </p:sp>
        <p:sp>
          <p:nvSpPr>
            <p:cNvPr name="TextBox 6" id="6"/>
            <p:cNvSpPr txBox="true"/>
            <p:nvPr/>
          </p:nvSpPr>
          <p:spPr>
            <a:xfrm rot="0">
              <a:off x="0" y="-9525"/>
              <a:ext cx="19931600" cy="868845"/>
            </a:xfrm>
            <a:prstGeom prst="rect">
              <a:avLst/>
            </a:prstGeom>
          </p:spPr>
          <p:txBody>
            <a:bodyPr anchor="t" rtlCol="false" tIns="0" lIns="0" bIns="0" rIns="0">
              <a:spAutoFit/>
            </a:bodyPr>
            <a:lstStyle/>
            <a:p>
              <a:pPr algn="ctr">
                <a:lnSpc>
                  <a:spcPts val="5275"/>
                </a:lnSpc>
              </a:pPr>
              <a:r>
                <a:rPr lang="en-US" sz="4288" b="true">
                  <a:solidFill>
                    <a:srgbClr val="FF7338"/>
                  </a:solidFill>
                  <a:latin typeface="Muli Ultra-Bold"/>
                  <a:ea typeface="Muli Ultra-Bold"/>
                  <a:cs typeface="Muli Ultra-Bold"/>
                  <a:sym typeface="Muli Ultra-Bold"/>
                </a:rPr>
                <a:t>Before We Start</a:t>
              </a:r>
            </a:p>
          </p:txBody>
        </p:sp>
      </p:grpSp>
      <p:grpSp>
        <p:nvGrpSpPr>
          <p:cNvPr name="Group 7" id="7"/>
          <p:cNvGrpSpPr>
            <a:grpSpLocks noChangeAspect="true"/>
          </p:cNvGrpSpPr>
          <p:nvPr/>
        </p:nvGrpSpPr>
        <p:grpSpPr>
          <a:xfrm rot="0">
            <a:off x="7284184" y="-2127258"/>
            <a:ext cx="3719631" cy="3719631"/>
            <a:chOff x="0" y="0"/>
            <a:chExt cx="1708150" cy="1708150"/>
          </a:xfrm>
        </p:grpSpPr>
        <p:sp>
          <p:nvSpPr>
            <p:cNvPr name="Freeform 8" id="8"/>
            <p:cNvSpPr/>
            <p:nvPr/>
          </p:nvSpPr>
          <p:spPr>
            <a:xfrm flipH="false" flipV="false" rot="0">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9BD8D7"/>
            </a:solidFill>
          </p:spPr>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F7338"/>
        </a:solidFill>
      </p:bgPr>
    </p:bg>
    <p:spTree>
      <p:nvGrpSpPr>
        <p:cNvPr id="1" name=""/>
        <p:cNvGrpSpPr/>
        <p:nvPr/>
      </p:nvGrpSpPr>
      <p:grpSpPr>
        <a:xfrm>
          <a:off x="0" y="0"/>
          <a:ext cx="0" cy="0"/>
          <a:chOff x="0" y="0"/>
          <a:chExt cx="0" cy="0"/>
        </a:xfrm>
      </p:grpSpPr>
      <p:grpSp>
        <p:nvGrpSpPr>
          <p:cNvPr name="Group 2" id="2"/>
          <p:cNvGrpSpPr/>
          <p:nvPr/>
        </p:nvGrpSpPr>
        <p:grpSpPr>
          <a:xfrm rot="5400000">
            <a:off x="13956711" y="-5200253"/>
            <a:ext cx="10361839" cy="20687506"/>
            <a:chOff x="0" y="0"/>
            <a:chExt cx="2354580" cy="4700941"/>
          </a:xfrm>
        </p:grpSpPr>
        <p:sp>
          <p:nvSpPr>
            <p:cNvPr name="Freeform 3" id="3"/>
            <p:cNvSpPr/>
            <p:nvPr/>
          </p:nvSpPr>
          <p:spPr>
            <a:xfrm flipH="false" flipV="false" rot="0">
              <a:off x="0" y="0"/>
              <a:ext cx="2353310" cy="4700941"/>
            </a:xfrm>
            <a:custGeom>
              <a:avLst/>
              <a:gdLst/>
              <a:ahLst/>
              <a:cxnLst/>
              <a:rect r="r" b="b" t="t" l="l"/>
              <a:pathLst>
                <a:path h="4700941" w="2353310">
                  <a:moveTo>
                    <a:pt x="784860" y="4633631"/>
                  </a:moveTo>
                  <a:cubicBezTo>
                    <a:pt x="905510" y="4674271"/>
                    <a:pt x="1042670" y="4700941"/>
                    <a:pt x="1177290" y="4700941"/>
                  </a:cubicBezTo>
                  <a:cubicBezTo>
                    <a:pt x="1311910" y="4700941"/>
                    <a:pt x="1441450" y="4678081"/>
                    <a:pt x="1560830" y="4637441"/>
                  </a:cubicBezTo>
                  <a:cubicBezTo>
                    <a:pt x="1563370" y="4636171"/>
                    <a:pt x="1565910" y="4636171"/>
                    <a:pt x="1568450" y="4634901"/>
                  </a:cubicBezTo>
                  <a:cubicBezTo>
                    <a:pt x="2016760" y="4472341"/>
                    <a:pt x="2346960" y="4043081"/>
                    <a:pt x="2353310" y="3535794"/>
                  </a:cubicBezTo>
                  <a:lnTo>
                    <a:pt x="2353310" y="0"/>
                  </a:lnTo>
                  <a:lnTo>
                    <a:pt x="0" y="0"/>
                  </a:lnTo>
                  <a:lnTo>
                    <a:pt x="0" y="3533114"/>
                  </a:lnTo>
                  <a:cubicBezTo>
                    <a:pt x="6350" y="4045621"/>
                    <a:pt x="331470" y="4474881"/>
                    <a:pt x="784860" y="4633631"/>
                  </a:cubicBezTo>
                  <a:close/>
                </a:path>
              </a:pathLst>
            </a:custGeom>
            <a:solidFill>
              <a:srgbClr val="FFFFFF"/>
            </a:solidFill>
          </p:spPr>
        </p:sp>
      </p:grpSp>
      <p:grpSp>
        <p:nvGrpSpPr>
          <p:cNvPr name="Group 4" id="4"/>
          <p:cNvGrpSpPr/>
          <p:nvPr/>
        </p:nvGrpSpPr>
        <p:grpSpPr>
          <a:xfrm rot="-10800000">
            <a:off x="8365982" y="843776"/>
            <a:ext cx="2766822" cy="2766822"/>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33C"/>
            </a:solidFill>
          </p:spPr>
        </p:sp>
      </p:grpSp>
      <p:grpSp>
        <p:nvGrpSpPr>
          <p:cNvPr name="Group 6" id="6"/>
          <p:cNvGrpSpPr/>
          <p:nvPr/>
        </p:nvGrpSpPr>
        <p:grpSpPr>
          <a:xfrm rot="0">
            <a:off x="10939211" y="4210343"/>
            <a:ext cx="6320089" cy="1866313"/>
            <a:chOff x="0" y="0"/>
            <a:chExt cx="8426785" cy="2488418"/>
          </a:xfrm>
        </p:grpSpPr>
        <p:sp>
          <p:nvSpPr>
            <p:cNvPr name="TextBox 7" id="7"/>
            <p:cNvSpPr txBox="true"/>
            <p:nvPr/>
          </p:nvSpPr>
          <p:spPr>
            <a:xfrm rot="0">
              <a:off x="0" y="-47625"/>
              <a:ext cx="8426785" cy="1661028"/>
            </a:xfrm>
            <a:prstGeom prst="rect">
              <a:avLst/>
            </a:prstGeom>
          </p:spPr>
          <p:txBody>
            <a:bodyPr anchor="t" rtlCol="false" tIns="0" lIns="0" bIns="0" rIns="0">
              <a:spAutoFit/>
            </a:bodyPr>
            <a:lstStyle/>
            <a:p>
              <a:pPr algn="r">
                <a:lnSpc>
                  <a:spcPts val="10000"/>
                </a:lnSpc>
              </a:pPr>
              <a:r>
                <a:rPr lang="en-US" b="true" sz="8000" spc="-80">
                  <a:solidFill>
                    <a:srgbClr val="23344D"/>
                  </a:solidFill>
                  <a:latin typeface="Muli Heavy"/>
                  <a:ea typeface="Muli Heavy"/>
                  <a:cs typeface="Muli Heavy"/>
                  <a:sym typeface="Muli Heavy"/>
                </a:rPr>
                <a:t>References</a:t>
              </a:r>
            </a:p>
          </p:txBody>
        </p:sp>
        <p:sp>
          <p:nvSpPr>
            <p:cNvPr name="TextBox 8" id="8"/>
            <p:cNvSpPr txBox="true"/>
            <p:nvPr/>
          </p:nvSpPr>
          <p:spPr>
            <a:xfrm rot="0">
              <a:off x="0" y="1928690"/>
              <a:ext cx="8415389" cy="559728"/>
            </a:xfrm>
            <a:prstGeom prst="rect">
              <a:avLst/>
            </a:prstGeom>
          </p:spPr>
          <p:txBody>
            <a:bodyPr anchor="t" rtlCol="false" tIns="0" lIns="0" bIns="0" rIns="0">
              <a:spAutoFit/>
            </a:bodyPr>
            <a:lstStyle/>
            <a:p>
              <a:pPr algn="r">
                <a:lnSpc>
                  <a:spcPts val="3444"/>
                </a:lnSpc>
              </a:pPr>
            </a:p>
          </p:txBody>
        </p:sp>
      </p:grpSp>
      <p:sp>
        <p:nvSpPr>
          <p:cNvPr name="TextBox 9" id="9"/>
          <p:cNvSpPr txBox="true"/>
          <p:nvPr/>
        </p:nvSpPr>
        <p:spPr>
          <a:xfrm rot="0">
            <a:off x="329091" y="4706494"/>
            <a:ext cx="8156725" cy="2231390"/>
          </a:xfrm>
          <a:prstGeom prst="rect">
            <a:avLst/>
          </a:prstGeom>
        </p:spPr>
        <p:txBody>
          <a:bodyPr anchor="t" rtlCol="false" tIns="0" lIns="0" bIns="0" rIns="0">
            <a:spAutoFit/>
          </a:bodyPr>
          <a:lstStyle/>
          <a:p>
            <a:pPr algn="l">
              <a:lnSpc>
                <a:spcPts val="4479"/>
              </a:lnSpc>
            </a:pPr>
            <a:r>
              <a:rPr lang="en-US" sz="3499" b="true">
                <a:solidFill>
                  <a:srgbClr val="FFFFFF"/>
                </a:solidFill>
                <a:latin typeface="Muli Bold"/>
                <a:ea typeface="Muli Bold"/>
                <a:cs typeface="Muli Bold"/>
                <a:sym typeface="Muli Bold"/>
              </a:rPr>
              <a:t>GCF Global. (n.d.). Free google docs tutorial at gcfglobal. GCFGlobal.org. https://edu.gcfglobal.org/en/googledocuments/</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F7338"/>
        </a:solidFill>
      </p:bgPr>
    </p:bg>
    <p:spTree>
      <p:nvGrpSpPr>
        <p:cNvPr id="1" name=""/>
        <p:cNvGrpSpPr/>
        <p:nvPr/>
      </p:nvGrpSpPr>
      <p:grpSpPr>
        <a:xfrm>
          <a:off x="0" y="0"/>
          <a:ext cx="0" cy="0"/>
          <a:chOff x="0" y="0"/>
          <a:chExt cx="0" cy="0"/>
        </a:xfrm>
      </p:grpSpPr>
      <p:grpSp>
        <p:nvGrpSpPr>
          <p:cNvPr name="Group 2" id="2"/>
          <p:cNvGrpSpPr/>
          <p:nvPr/>
        </p:nvGrpSpPr>
        <p:grpSpPr>
          <a:xfrm rot="-5400000">
            <a:off x="496880" y="-1715983"/>
            <a:ext cx="10371943" cy="13718966"/>
            <a:chOff x="0" y="0"/>
            <a:chExt cx="2354580" cy="3114402"/>
          </a:xfrm>
        </p:grpSpPr>
        <p:sp>
          <p:nvSpPr>
            <p:cNvPr name="Freeform 3" id="3"/>
            <p:cNvSpPr/>
            <p:nvPr/>
          </p:nvSpPr>
          <p:spPr>
            <a:xfrm flipH="false" flipV="false" rot="0">
              <a:off x="0" y="0"/>
              <a:ext cx="2353310" cy="3114403"/>
            </a:xfrm>
            <a:custGeom>
              <a:avLst/>
              <a:gdLst/>
              <a:ahLst/>
              <a:cxnLst/>
              <a:rect r="r" b="b" t="t" l="l"/>
              <a:pathLst>
                <a:path h="3114403" w="2353310">
                  <a:moveTo>
                    <a:pt x="784860" y="3047092"/>
                  </a:moveTo>
                  <a:cubicBezTo>
                    <a:pt x="905510" y="3087732"/>
                    <a:pt x="1042670" y="3114403"/>
                    <a:pt x="1177290" y="3114403"/>
                  </a:cubicBezTo>
                  <a:cubicBezTo>
                    <a:pt x="1311910" y="3114403"/>
                    <a:pt x="1441450" y="3091542"/>
                    <a:pt x="1560830" y="3050903"/>
                  </a:cubicBezTo>
                  <a:cubicBezTo>
                    <a:pt x="1563370" y="3049632"/>
                    <a:pt x="1565910" y="3049632"/>
                    <a:pt x="1568450" y="3048363"/>
                  </a:cubicBezTo>
                  <a:cubicBezTo>
                    <a:pt x="2016760" y="2885803"/>
                    <a:pt x="2346960" y="2456542"/>
                    <a:pt x="2353310" y="1954137"/>
                  </a:cubicBezTo>
                  <a:lnTo>
                    <a:pt x="2353310" y="0"/>
                  </a:lnTo>
                  <a:lnTo>
                    <a:pt x="0" y="0"/>
                  </a:lnTo>
                  <a:lnTo>
                    <a:pt x="0" y="1952678"/>
                  </a:lnTo>
                  <a:cubicBezTo>
                    <a:pt x="6350" y="2459082"/>
                    <a:pt x="331470" y="2888342"/>
                    <a:pt x="784860" y="3047092"/>
                  </a:cubicBezTo>
                  <a:close/>
                </a:path>
              </a:pathLst>
            </a:custGeom>
            <a:solidFill>
              <a:srgbClr val="FFFFFF"/>
            </a:solidFill>
          </p:spPr>
        </p:sp>
      </p:grpSp>
      <p:sp>
        <p:nvSpPr>
          <p:cNvPr name="TextBox 4" id="4"/>
          <p:cNvSpPr txBox="true"/>
          <p:nvPr/>
        </p:nvSpPr>
        <p:spPr>
          <a:xfrm rot="0">
            <a:off x="1430432" y="2688102"/>
            <a:ext cx="9848142" cy="5015572"/>
          </a:xfrm>
          <a:prstGeom prst="rect">
            <a:avLst/>
          </a:prstGeom>
        </p:spPr>
        <p:txBody>
          <a:bodyPr anchor="t" rtlCol="false" tIns="0" lIns="0" bIns="0" rIns="0">
            <a:spAutoFit/>
          </a:bodyPr>
          <a:lstStyle/>
          <a:p>
            <a:pPr algn="l">
              <a:lnSpc>
                <a:spcPts val="13200"/>
              </a:lnSpc>
            </a:pPr>
            <a:r>
              <a:rPr lang="en-US" sz="11999" b="true">
                <a:solidFill>
                  <a:srgbClr val="23344D"/>
                </a:solidFill>
                <a:latin typeface="Muli Ultra-Bold"/>
                <a:ea typeface="Muli Ultra-Bold"/>
                <a:cs typeface="Muli Ultra-Bold"/>
                <a:sym typeface="Muli Ultra-Bold"/>
              </a:rPr>
              <a:t>Google Docs: A Beginners Guide</a:t>
            </a:r>
          </a:p>
        </p:txBody>
      </p:sp>
      <p:grpSp>
        <p:nvGrpSpPr>
          <p:cNvPr name="Group 5" id="5"/>
          <p:cNvGrpSpPr/>
          <p:nvPr/>
        </p:nvGrpSpPr>
        <p:grpSpPr>
          <a:xfrm rot="0">
            <a:off x="16073111" y="2928611"/>
            <a:ext cx="4429778" cy="4429778"/>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C33C"/>
            </a:solidFill>
          </p:spPr>
        </p:sp>
      </p:grpSp>
      <p:grpSp>
        <p:nvGrpSpPr>
          <p:cNvPr name="Group 7" id="7"/>
          <p:cNvGrpSpPr/>
          <p:nvPr/>
        </p:nvGrpSpPr>
        <p:grpSpPr>
          <a:xfrm rot="0">
            <a:off x="15281228" y="5797290"/>
            <a:ext cx="2156785" cy="2156785"/>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BD8D7"/>
            </a:solidFill>
          </p:spPr>
        </p:sp>
      </p:grpSp>
      <p:sp>
        <p:nvSpPr>
          <p:cNvPr name="TextBox 9" id="9"/>
          <p:cNvSpPr txBox="true"/>
          <p:nvPr/>
        </p:nvSpPr>
        <p:spPr>
          <a:xfrm rot="0">
            <a:off x="1430432" y="1264942"/>
            <a:ext cx="7140253" cy="568807"/>
          </a:xfrm>
          <a:prstGeom prst="rect">
            <a:avLst/>
          </a:prstGeom>
        </p:spPr>
        <p:txBody>
          <a:bodyPr anchor="t" rtlCol="false" tIns="0" lIns="0" bIns="0" rIns="0">
            <a:spAutoFit/>
          </a:bodyPr>
          <a:lstStyle/>
          <a:p>
            <a:pPr algn="l">
              <a:lnSpc>
                <a:spcPts val="4409"/>
              </a:lnSpc>
            </a:pPr>
            <a:r>
              <a:rPr lang="en-US" sz="3736" spc="-74" b="true">
                <a:solidFill>
                  <a:srgbClr val="23344D"/>
                </a:solidFill>
                <a:latin typeface="Muli Semi-Bold"/>
                <a:ea typeface="Muli Semi-Bold"/>
                <a:cs typeface="Muli Semi-Bold"/>
                <a:sym typeface="Muli Semi-Bold"/>
              </a:rPr>
              <a:t>George Memorial Library </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7364391" cy="10287000"/>
            <a:chOff x="0" y="0"/>
            <a:chExt cx="2491164" cy="3479800"/>
          </a:xfrm>
        </p:grpSpPr>
        <p:sp>
          <p:nvSpPr>
            <p:cNvPr name="Freeform 3" id="3"/>
            <p:cNvSpPr/>
            <p:nvPr/>
          </p:nvSpPr>
          <p:spPr>
            <a:xfrm flipH="false" flipV="false" rot="0">
              <a:off x="0" y="0"/>
              <a:ext cx="2491164" cy="3479800"/>
            </a:xfrm>
            <a:custGeom>
              <a:avLst/>
              <a:gdLst/>
              <a:ahLst/>
              <a:cxnLst/>
              <a:rect r="r" b="b" t="t" l="l"/>
              <a:pathLst>
                <a:path h="3479800" w="2491164">
                  <a:moveTo>
                    <a:pt x="0" y="0"/>
                  </a:moveTo>
                  <a:lnTo>
                    <a:pt x="2491164" y="0"/>
                  </a:lnTo>
                  <a:lnTo>
                    <a:pt x="2491164" y="3479800"/>
                  </a:lnTo>
                  <a:lnTo>
                    <a:pt x="0" y="3479800"/>
                  </a:lnTo>
                  <a:close/>
                </a:path>
              </a:pathLst>
            </a:custGeom>
            <a:solidFill>
              <a:srgbClr val="FFC33C"/>
            </a:solidFill>
          </p:spPr>
        </p:sp>
      </p:grpSp>
      <p:grpSp>
        <p:nvGrpSpPr>
          <p:cNvPr name="Group 4" id="4"/>
          <p:cNvGrpSpPr/>
          <p:nvPr/>
        </p:nvGrpSpPr>
        <p:grpSpPr>
          <a:xfrm rot="0">
            <a:off x="0" y="2922609"/>
            <a:ext cx="7364391" cy="7364391"/>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3344D"/>
            </a:solidFill>
          </p:spPr>
        </p:sp>
      </p:grpSp>
      <p:grpSp>
        <p:nvGrpSpPr>
          <p:cNvPr name="Group 6" id="6"/>
          <p:cNvGrpSpPr/>
          <p:nvPr/>
        </p:nvGrpSpPr>
        <p:grpSpPr>
          <a:xfrm rot="0">
            <a:off x="1467306" y="0"/>
            <a:ext cx="4429778" cy="4429778"/>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sp>
      </p:grpSp>
      <p:grpSp>
        <p:nvGrpSpPr>
          <p:cNvPr name="Group 8" id="8"/>
          <p:cNvGrpSpPr/>
          <p:nvPr/>
        </p:nvGrpSpPr>
        <p:grpSpPr>
          <a:xfrm rot="0">
            <a:off x="9158293" y="1503379"/>
            <a:ext cx="8101007" cy="3465734"/>
            <a:chOff x="0" y="0"/>
            <a:chExt cx="10801343" cy="4620979"/>
          </a:xfrm>
        </p:grpSpPr>
        <p:sp>
          <p:nvSpPr>
            <p:cNvPr name="TextBox 9" id="9"/>
            <p:cNvSpPr txBox="true"/>
            <p:nvPr/>
          </p:nvSpPr>
          <p:spPr>
            <a:xfrm rot="0">
              <a:off x="0" y="9525"/>
              <a:ext cx="10801343" cy="3530337"/>
            </a:xfrm>
            <a:prstGeom prst="rect">
              <a:avLst/>
            </a:prstGeom>
          </p:spPr>
          <p:txBody>
            <a:bodyPr anchor="t" rtlCol="false" tIns="0" lIns="0" bIns="0" rIns="0">
              <a:spAutoFit/>
            </a:bodyPr>
            <a:lstStyle/>
            <a:p>
              <a:pPr algn="l">
                <a:lnSpc>
                  <a:spcPts val="10559"/>
                </a:lnSpc>
              </a:pPr>
              <a:r>
                <a:rPr lang="en-US" sz="8799" b="true">
                  <a:solidFill>
                    <a:srgbClr val="23344D"/>
                  </a:solidFill>
                  <a:latin typeface="Muli Heavy"/>
                  <a:ea typeface="Muli Heavy"/>
                  <a:cs typeface="Muli Heavy"/>
                  <a:sym typeface="Muli Heavy"/>
                </a:rPr>
                <a:t>Today's Discussion</a:t>
              </a:r>
            </a:p>
          </p:txBody>
        </p:sp>
        <p:sp>
          <p:nvSpPr>
            <p:cNvPr name="TextBox 10" id="10"/>
            <p:cNvSpPr txBox="true"/>
            <p:nvPr/>
          </p:nvSpPr>
          <p:spPr>
            <a:xfrm rot="0">
              <a:off x="0" y="3769965"/>
              <a:ext cx="10801343" cy="851014"/>
            </a:xfrm>
            <a:prstGeom prst="rect">
              <a:avLst/>
            </a:prstGeom>
          </p:spPr>
          <p:txBody>
            <a:bodyPr anchor="t" rtlCol="false" tIns="0" lIns="0" bIns="0" rIns="0">
              <a:spAutoFit/>
            </a:bodyPr>
            <a:lstStyle/>
            <a:p>
              <a:pPr algn="l">
                <a:lnSpc>
                  <a:spcPts val="5166"/>
                </a:lnSpc>
              </a:pPr>
              <a:r>
                <a:rPr lang="en-US" sz="4200" b="true">
                  <a:solidFill>
                    <a:srgbClr val="FF7338"/>
                  </a:solidFill>
                  <a:latin typeface="Muli Ultra-Bold"/>
                  <a:ea typeface="Muli Ultra-Bold"/>
                  <a:cs typeface="Muli Ultra-Bold"/>
                  <a:sym typeface="Muli Ultra-Bold"/>
                </a:rPr>
                <a:t>Outline of Topics</a:t>
              </a:r>
            </a:p>
          </p:txBody>
        </p:sp>
      </p:grpSp>
      <p:grpSp>
        <p:nvGrpSpPr>
          <p:cNvPr name="Group 11" id="11"/>
          <p:cNvGrpSpPr/>
          <p:nvPr/>
        </p:nvGrpSpPr>
        <p:grpSpPr>
          <a:xfrm rot="0">
            <a:off x="9158293" y="5926638"/>
            <a:ext cx="7734181" cy="406975"/>
            <a:chOff x="0" y="0"/>
            <a:chExt cx="10312241" cy="542633"/>
          </a:xfrm>
        </p:grpSpPr>
        <p:sp>
          <p:nvSpPr>
            <p:cNvPr name="TextBox 12" id="12"/>
            <p:cNvSpPr txBox="true"/>
            <p:nvPr/>
          </p:nvSpPr>
          <p:spPr>
            <a:xfrm rot="0">
              <a:off x="1125980" y="-180975"/>
              <a:ext cx="9186261" cy="723608"/>
            </a:xfrm>
            <a:prstGeom prst="rect">
              <a:avLst/>
            </a:prstGeom>
          </p:spPr>
          <p:txBody>
            <a:bodyPr anchor="t" rtlCol="false" tIns="0" lIns="0" bIns="0" rIns="0">
              <a:spAutoFit/>
            </a:bodyPr>
            <a:lstStyle/>
            <a:p>
              <a:pPr algn="l">
                <a:lnSpc>
                  <a:spcPts val="5179"/>
                </a:lnSpc>
              </a:pPr>
              <a:r>
                <a:rPr lang="en-US" sz="2740" b="true">
                  <a:solidFill>
                    <a:srgbClr val="23344D"/>
                  </a:solidFill>
                  <a:latin typeface="Muli Bold"/>
                  <a:ea typeface="Muli Bold"/>
                  <a:cs typeface="Muli Bold"/>
                  <a:sym typeface="Muli Bold"/>
                </a:rPr>
                <a:t>What is Google Doc?</a:t>
              </a:r>
            </a:p>
          </p:txBody>
        </p:sp>
        <p:sp>
          <p:nvSpPr>
            <p:cNvPr name="TextBox 13" id="13"/>
            <p:cNvSpPr txBox="true"/>
            <p:nvPr/>
          </p:nvSpPr>
          <p:spPr>
            <a:xfrm rot="0">
              <a:off x="0" y="-180975"/>
              <a:ext cx="956586" cy="723608"/>
            </a:xfrm>
            <a:prstGeom prst="rect">
              <a:avLst/>
            </a:prstGeom>
          </p:spPr>
          <p:txBody>
            <a:bodyPr anchor="t" rtlCol="false" tIns="0" lIns="0" bIns="0" rIns="0">
              <a:spAutoFit/>
            </a:bodyPr>
            <a:lstStyle/>
            <a:p>
              <a:pPr algn="l">
                <a:lnSpc>
                  <a:spcPts val="5179"/>
                </a:lnSpc>
              </a:pPr>
              <a:r>
                <a:rPr lang="en-US" sz="2740">
                  <a:solidFill>
                    <a:srgbClr val="23344D"/>
                  </a:solidFill>
                  <a:latin typeface="Muli Extra-Light"/>
                  <a:ea typeface="Muli Extra-Light"/>
                  <a:cs typeface="Muli Extra-Light"/>
                  <a:sym typeface="Muli Extra-Light"/>
                </a:rPr>
                <a:t>01</a:t>
              </a:r>
            </a:p>
          </p:txBody>
        </p:sp>
      </p:grpSp>
      <p:grpSp>
        <p:nvGrpSpPr>
          <p:cNvPr name="Group 14" id="14"/>
          <p:cNvGrpSpPr/>
          <p:nvPr/>
        </p:nvGrpSpPr>
        <p:grpSpPr>
          <a:xfrm rot="0">
            <a:off x="9158293" y="7559977"/>
            <a:ext cx="7734181" cy="406975"/>
            <a:chOff x="0" y="0"/>
            <a:chExt cx="10312241" cy="542633"/>
          </a:xfrm>
        </p:grpSpPr>
        <p:sp>
          <p:nvSpPr>
            <p:cNvPr name="TextBox 15" id="15"/>
            <p:cNvSpPr txBox="true"/>
            <p:nvPr/>
          </p:nvSpPr>
          <p:spPr>
            <a:xfrm rot="0">
              <a:off x="1105796" y="-180975"/>
              <a:ext cx="9206445" cy="723608"/>
            </a:xfrm>
            <a:prstGeom prst="rect">
              <a:avLst/>
            </a:prstGeom>
          </p:spPr>
          <p:txBody>
            <a:bodyPr anchor="t" rtlCol="false" tIns="0" lIns="0" bIns="0" rIns="0">
              <a:spAutoFit/>
            </a:bodyPr>
            <a:lstStyle/>
            <a:p>
              <a:pPr algn="l">
                <a:lnSpc>
                  <a:spcPts val="5179"/>
                </a:lnSpc>
              </a:pPr>
              <a:r>
                <a:rPr lang="en-US" sz="2740" b="true">
                  <a:solidFill>
                    <a:srgbClr val="23344D"/>
                  </a:solidFill>
                  <a:latin typeface="Muli Bold"/>
                  <a:ea typeface="Muli Bold"/>
                  <a:cs typeface="Muli Bold"/>
                  <a:sym typeface="Muli Bold"/>
                </a:rPr>
                <a:t>Creating New Documents</a:t>
              </a:r>
            </a:p>
          </p:txBody>
        </p:sp>
        <p:sp>
          <p:nvSpPr>
            <p:cNvPr name="TextBox 16" id="16"/>
            <p:cNvSpPr txBox="true"/>
            <p:nvPr/>
          </p:nvSpPr>
          <p:spPr>
            <a:xfrm rot="0">
              <a:off x="0" y="-180975"/>
              <a:ext cx="956586" cy="723608"/>
            </a:xfrm>
            <a:prstGeom prst="rect">
              <a:avLst/>
            </a:prstGeom>
          </p:spPr>
          <p:txBody>
            <a:bodyPr anchor="t" rtlCol="false" tIns="0" lIns="0" bIns="0" rIns="0">
              <a:spAutoFit/>
            </a:bodyPr>
            <a:lstStyle/>
            <a:p>
              <a:pPr algn="l">
                <a:lnSpc>
                  <a:spcPts val="5179"/>
                </a:lnSpc>
              </a:pPr>
              <a:r>
                <a:rPr lang="en-US" sz="2740">
                  <a:solidFill>
                    <a:srgbClr val="23344D"/>
                  </a:solidFill>
                  <a:latin typeface="Muli Extra-Light"/>
                  <a:ea typeface="Muli Extra-Light"/>
                  <a:cs typeface="Muli Extra-Light"/>
                  <a:sym typeface="Muli Extra-Light"/>
                </a:rPr>
                <a:t>03</a:t>
              </a:r>
            </a:p>
          </p:txBody>
        </p:sp>
      </p:grpSp>
      <p:grpSp>
        <p:nvGrpSpPr>
          <p:cNvPr name="Group 17" id="17"/>
          <p:cNvGrpSpPr/>
          <p:nvPr/>
        </p:nvGrpSpPr>
        <p:grpSpPr>
          <a:xfrm rot="0">
            <a:off x="9158293" y="8376646"/>
            <a:ext cx="7734181" cy="406975"/>
            <a:chOff x="0" y="0"/>
            <a:chExt cx="10312241" cy="542633"/>
          </a:xfrm>
        </p:grpSpPr>
        <p:sp>
          <p:nvSpPr>
            <p:cNvPr name="TextBox 18" id="18"/>
            <p:cNvSpPr txBox="true"/>
            <p:nvPr/>
          </p:nvSpPr>
          <p:spPr>
            <a:xfrm rot="0">
              <a:off x="1105796" y="-180975"/>
              <a:ext cx="9206445" cy="723608"/>
            </a:xfrm>
            <a:prstGeom prst="rect">
              <a:avLst/>
            </a:prstGeom>
          </p:spPr>
          <p:txBody>
            <a:bodyPr anchor="t" rtlCol="false" tIns="0" lIns="0" bIns="0" rIns="0">
              <a:spAutoFit/>
            </a:bodyPr>
            <a:lstStyle/>
            <a:p>
              <a:pPr algn="l">
                <a:lnSpc>
                  <a:spcPts val="5179"/>
                </a:lnSpc>
              </a:pPr>
              <a:r>
                <a:rPr lang="en-US" sz="2740" b="true">
                  <a:solidFill>
                    <a:srgbClr val="23344D"/>
                  </a:solidFill>
                  <a:latin typeface="Muli Bold"/>
                  <a:ea typeface="Muli Bold"/>
                  <a:cs typeface="Muli Bold"/>
                  <a:sym typeface="Muli Bold"/>
                </a:rPr>
                <a:t>How Use Google Templates</a:t>
              </a:r>
            </a:p>
          </p:txBody>
        </p:sp>
        <p:sp>
          <p:nvSpPr>
            <p:cNvPr name="TextBox 19" id="19"/>
            <p:cNvSpPr txBox="true"/>
            <p:nvPr/>
          </p:nvSpPr>
          <p:spPr>
            <a:xfrm rot="0">
              <a:off x="0" y="-180975"/>
              <a:ext cx="956586" cy="723608"/>
            </a:xfrm>
            <a:prstGeom prst="rect">
              <a:avLst/>
            </a:prstGeom>
          </p:spPr>
          <p:txBody>
            <a:bodyPr anchor="t" rtlCol="false" tIns="0" lIns="0" bIns="0" rIns="0">
              <a:spAutoFit/>
            </a:bodyPr>
            <a:lstStyle/>
            <a:p>
              <a:pPr algn="l">
                <a:lnSpc>
                  <a:spcPts val="5179"/>
                </a:lnSpc>
              </a:pPr>
              <a:r>
                <a:rPr lang="en-US" sz="2740">
                  <a:solidFill>
                    <a:srgbClr val="23344D"/>
                  </a:solidFill>
                  <a:latin typeface="Muli Extra-Light"/>
                  <a:ea typeface="Muli Extra-Light"/>
                  <a:cs typeface="Muli Extra-Light"/>
                  <a:sym typeface="Muli Extra-Light"/>
                </a:rPr>
                <a:t>04</a:t>
              </a:r>
            </a:p>
          </p:txBody>
        </p:sp>
      </p:grpSp>
      <p:grpSp>
        <p:nvGrpSpPr>
          <p:cNvPr name="Group 20" id="20"/>
          <p:cNvGrpSpPr/>
          <p:nvPr/>
        </p:nvGrpSpPr>
        <p:grpSpPr>
          <a:xfrm rot="0">
            <a:off x="9158293" y="6743307"/>
            <a:ext cx="7734181" cy="406975"/>
            <a:chOff x="0" y="0"/>
            <a:chExt cx="10312241" cy="542633"/>
          </a:xfrm>
        </p:grpSpPr>
        <p:sp>
          <p:nvSpPr>
            <p:cNvPr name="TextBox 21" id="21"/>
            <p:cNvSpPr txBox="true"/>
            <p:nvPr/>
          </p:nvSpPr>
          <p:spPr>
            <a:xfrm rot="0">
              <a:off x="0" y="-180975"/>
              <a:ext cx="956586" cy="723608"/>
            </a:xfrm>
            <a:prstGeom prst="rect">
              <a:avLst/>
            </a:prstGeom>
          </p:spPr>
          <p:txBody>
            <a:bodyPr anchor="t" rtlCol="false" tIns="0" lIns="0" bIns="0" rIns="0">
              <a:spAutoFit/>
            </a:bodyPr>
            <a:lstStyle/>
            <a:p>
              <a:pPr algn="l">
                <a:lnSpc>
                  <a:spcPts val="5179"/>
                </a:lnSpc>
              </a:pPr>
              <a:r>
                <a:rPr lang="en-US" sz="2740">
                  <a:solidFill>
                    <a:srgbClr val="23344D"/>
                  </a:solidFill>
                  <a:latin typeface="Muli Extra-Light"/>
                  <a:ea typeface="Muli Extra-Light"/>
                  <a:cs typeface="Muli Extra-Light"/>
                  <a:sym typeface="Muli Extra-Light"/>
                </a:rPr>
                <a:t>02</a:t>
              </a:r>
            </a:p>
          </p:txBody>
        </p:sp>
        <p:sp>
          <p:nvSpPr>
            <p:cNvPr name="TextBox 22" id="22"/>
            <p:cNvSpPr txBox="true"/>
            <p:nvPr/>
          </p:nvSpPr>
          <p:spPr>
            <a:xfrm rot="0">
              <a:off x="1105796" y="-180975"/>
              <a:ext cx="9206445" cy="723608"/>
            </a:xfrm>
            <a:prstGeom prst="rect">
              <a:avLst/>
            </a:prstGeom>
          </p:spPr>
          <p:txBody>
            <a:bodyPr anchor="t" rtlCol="false" tIns="0" lIns="0" bIns="0" rIns="0">
              <a:spAutoFit/>
            </a:bodyPr>
            <a:lstStyle/>
            <a:p>
              <a:pPr algn="l">
                <a:lnSpc>
                  <a:spcPts val="5179"/>
                </a:lnSpc>
              </a:pPr>
              <a:r>
                <a:rPr lang="en-US" sz="2740" b="true">
                  <a:solidFill>
                    <a:srgbClr val="23344D"/>
                  </a:solidFill>
                  <a:latin typeface="Muli Bold"/>
                  <a:ea typeface="Muli Bold"/>
                  <a:cs typeface="Muli Bold"/>
                  <a:sym typeface="Muli Bold"/>
                </a:rPr>
                <a:t>Exploring the Interface</a:t>
              </a:r>
            </a:p>
          </p:txBody>
        </p:sp>
      </p:gr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5400000">
            <a:off x="13255252" y="1601248"/>
            <a:ext cx="6633996" cy="3431500"/>
            <a:chOff x="0" y="0"/>
            <a:chExt cx="2354580" cy="1217930"/>
          </a:xfrm>
        </p:grpSpPr>
        <p:sp>
          <p:nvSpPr>
            <p:cNvPr name="Freeform 3" id="3"/>
            <p:cNvSpPr/>
            <p:nvPr/>
          </p:nvSpPr>
          <p:spPr>
            <a:xfrm flipH="false" flipV="false" rot="0">
              <a:off x="0" y="0"/>
              <a:ext cx="2353310" cy="1217930"/>
            </a:xfrm>
            <a:custGeom>
              <a:avLst/>
              <a:gdLst/>
              <a:ahLst/>
              <a:cxnLst/>
              <a:rect r="r" b="b" t="t" l="l"/>
              <a:pathLst>
                <a:path h="1217930" w="235331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FFC33C"/>
            </a:solidFill>
          </p:spPr>
        </p:sp>
      </p:grpSp>
      <p:grpSp>
        <p:nvGrpSpPr>
          <p:cNvPr name="Group 4" id="4"/>
          <p:cNvGrpSpPr/>
          <p:nvPr/>
        </p:nvGrpSpPr>
        <p:grpSpPr>
          <a:xfrm rot="5400000">
            <a:off x="9823752" y="5254252"/>
            <a:ext cx="6633996" cy="3431500"/>
            <a:chOff x="0" y="0"/>
            <a:chExt cx="2354580" cy="1217930"/>
          </a:xfrm>
        </p:grpSpPr>
        <p:sp>
          <p:nvSpPr>
            <p:cNvPr name="Freeform 5" id="5"/>
            <p:cNvSpPr/>
            <p:nvPr/>
          </p:nvSpPr>
          <p:spPr>
            <a:xfrm flipH="false" flipV="false" rot="0">
              <a:off x="0" y="0"/>
              <a:ext cx="2353310" cy="1217930"/>
            </a:xfrm>
            <a:custGeom>
              <a:avLst/>
              <a:gdLst/>
              <a:ahLst/>
              <a:cxnLst/>
              <a:rect r="r" b="b" t="t" l="l"/>
              <a:pathLst>
                <a:path h="1217930" w="2353310">
                  <a:moveTo>
                    <a:pt x="784860" y="1150620"/>
                  </a:moveTo>
                  <a:cubicBezTo>
                    <a:pt x="905510" y="1191260"/>
                    <a:pt x="1042670" y="1217930"/>
                    <a:pt x="1177290" y="1217930"/>
                  </a:cubicBezTo>
                  <a:cubicBezTo>
                    <a:pt x="1311910" y="1217930"/>
                    <a:pt x="1441450" y="1195070"/>
                    <a:pt x="1560830" y="1154430"/>
                  </a:cubicBezTo>
                  <a:cubicBezTo>
                    <a:pt x="1563370" y="1153160"/>
                    <a:pt x="1565910" y="1153160"/>
                    <a:pt x="1568450" y="1151890"/>
                  </a:cubicBezTo>
                  <a:cubicBezTo>
                    <a:pt x="2016760" y="989330"/>
                    <a:pt x="2346960" y="560070"/>
                    <a:pt x="2353310" y="63500"/>
                  </a:cubicBezTo>
                  <a:lnTo>
                    <a:pt x="2353310" y="0"/>
                  </a:lnTo>
                  <a:lnTo>
                    <a:pt x="0" y="0"/>
                  </a:lnTo>
                  <a:lnTo>
                    <a:pt x="0" y="63500"/>
                  </a:lnTo>
                  <a:cubicBezTo>
                    <a:pt x="6350" y="562610"/>
                    <a:pt x="331470" y="991870"/>
                    <a:pt x="784860" y="1150620"/>
                  </a:cubicBezTo>
                  <a:close/>
                </a:path>
              </a:pathLst>
            </a:custGeom>
            <a:solidFill>
              <a:srgbClr val="9BD8D7"/>
            </a:solidFill>
          </p:spPr>
        </p:sp>
      </p:grpSp>
      <p:grpSp>
        <p:nvGrpSpPr>
          <p:cNvPr name="Group 6" id="6"/>
          <p:cNvGrpSpPr/>
          <p:nvPr/>
        </p:nvGrpSpPr>
        <p:grpSpPr>
          <a:xfrm rot="0">
            <a:off x="10022447" y="629335"/>
            <a:ext cx="2569444" cy="256944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sp>
      </p:grpSp>
      <p:sp>
        <p:nvSpPr>
          <p:cNvPr name="TextBox 8" id="8"/>
          <p:cNvSpPr txBox="true"/>
          <p:nvPr/>
        </p:nvSpPr>
        <p:spPr>
          <a:xfrm rot="0">
            <a:off x="1597502" y="498867"/>
            <a:ext cx="7243953" cy="3677729"/>
          </a:xfrm>
          <a:prstGeom prst="rect">
            <a:avLst/>
          </a:prstGeom>
        </p:spPr>
        <p:txBody>
          <a:bodyPr anchor="t" rtlCol="false" tIns="0" lIns="0" bIns="0" rIns="0">
            <a:spAutoFit/>
          </a:bodyPr>
          <a:lstStyle/>
          <a:p>
            <a:pPr algn="l">
              <a:lnSpc>
                <a:spcPts val="9680"/>
              </a:lnSpc>
            </a:pPr>
            <a:r>
              <a:rPr lang="en-US" sz="8799" b="true">
                <a:solidFill>
                  <a:srgbClr val="23344D"/>
                </a:solidFill>
                <a:latin typeface="Muli Heavy"/>
                <a:ea typeface="Muli Heavy"/>
                <a:cs typeface="Muli Heavy"/>
                <a:sym typeface="Muli Heavy"/>
              </a:rPr>
              <a:t>What is Google Docs?</a:t>
            </a:r>
          </a:p>
        </p:txBody>
      </p:sp>
      <p:sp>
        <p:nvSpPr>
          <p:cNvPr name="TextBox 9" id="9"/>
          <p:cNvSpPr txBox="true"/>
          <p:nvPr/>
        </p:nvSpPr>
        <p:spPr>
          <a:xfrm rot="0">
            <a:off x="1597502" y="4515873"/>
            <a:ext cx="7391328" cy="541902"/>
          </a:xfrm>
          <a:prstGeom prst="rect">
            <a:avLst/>
          </a:prstGeom>
        </p:spPr>
        <p:txBody>
          <a:bodyPr anchor="t" rtlCol="false" tIns="0" lIns="0" bIns="0" rIns="0">
            <a:spAutoFit/>
          </a:bodyPr>
          <a:lstStyle/>
          <a:p>
            <a:pPr algn="l">
              <a:lnSpc>
                <a:spcPts val="4428"/>
              </a:lnSpc>
            </a:pPr>
            <a:r>
              <a:rPr lang="en-US" sz="3600" b="true">
                <a:solidFill>
                  <a:srgbClr val="FF7338"/>
                </a:solidFill>
                <a:latin typeface="Muli Ultra-Bold"/>
                <a:ea typeface="Muli Ultra-Bold"/>
                <a:cs typeface="Muli Ultra-Bold"/>
                <a:sym typeface="Muli Ultra-Bold"/>
              </a:rPr>
              <a:t>A cloud-based application!</a:t>
            </a:r>
          </a:p>
        </p:txBody>
      </p:sp>
      <p:sp>
        <p:nvSpPr>
          <p:cNvPr name="TextBox 10" id="10"/>
          <p:cNvSpPr txBox="true"/>
          <p:nvPr/>
        </p:nvSpPr>
        <p:spPr>
          <a:xfrm rot="0">
            <a:off x="1597502" y="5249735"/>
            <a:ext cx="6732642" cy="4692396"/>
          </a:xfrm>
          <a:prstGeom prst="rect">
            <a:avLst/>
          </a:prstGeom>
        </p:spPr>
        <p:txBody>
          <a:bodyPr anchor="t" rtlCol="false" tIns="0" lIns="0" bIns="0" rIns="0">
            <a:spAutoFit/>
          </a:bodyPr>
          <a:lstStyle/>
          <a:p>
            <a:pPr algn="l">
              <a:lnSpc>
                <a:spcPts val="3432"/>
              </a:lnSpc>
            </a:pPr>
            <a:r>
              <a:rPr lang="en-US" sz="2400">
                <a:solidFill>
                  <a:srgbClr val="23344D"/>
                </a:solidFill>
                <a:latin typeface="Nourd"/>
                <a:ea typeface="Nourd"/>
                <a:cs typeface="Nourd"/>
                <a:sym typeface="Nourd"/>
              </a:rPr>
              <a:t>Google Docs is part of Google Workspace. Google Workspace is a collection of cloud-based productivity and collaboration tools developed by Google. It includes well-known applications such as Gmail for email, Google Drive for cloud storage, Google Docs for document creation and editing, Google Sheets for spreadsheets, and Google Slides for presentations. These tools are designed to work seamlessly together, enabling real-time collaboration and easy sharing among users.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C33C"/>
        </a:solidFill>
      </p:bgPr>
    </p:bg>
    <p:spTree>
      <p:nvGrpSpPr>
        <p:cNvPr id="1" name=""/>
        <p:cNvGrpSpPr/>
        <p:nvPr/>
      </p:nvGrpSpPr>
      <p:grpSpPr>
        <a:xfrm>
          <a:off x="0" y="0"/>
          <a:ext cx="0" cy="0"/>
          <a:chOff x="0" y="0"/>
          <a:chExt cx="0" cy="0"/>
        </a:xfrm>
      </p:grpSpPr>
      <p:grpSp>
        <p:nvGrpSpPr>
          <p:cNvPr name="Group 2" id="2"/>
          <p:cNvGrpSpPr/>
          <p:nvPr/>
        </p:nvGrpSpPr>
        <p:grpSpPr>
          <a:xfrm rot="0">
            <a:off x="10506770" y="1868790"/>
            <a:ext cx="1408326" cy="1408326"/>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4" id="4"/>
          <p:cNvSpPr/>
          <p:nvPr/>
        </p:nvSpPr>
        <p:spPr>
          <a:xfrm flipH="false" flipV="false" rot="0">
            <a:off x="1718897" y="1028700"/>
            <a:ext cx="14850207" cy="8348136"/>
          </a:xfrm>
          <a:custGeom>
            <a:avLst/>
            <a:gdLst/>
            <a:ahLst/>
            <a:cxnLst/>
            <a:rect r="r" b="b" t="t" l="l"/>
            <a:pathLst>
              <a:path h="8348136" w="14850207">
                <a:moveTo>
                  <a:pt x="0" y="0"/>
                </a:moveTo>
                <a:lnTo>
                  <a:pt x="14850206" y="0"/>
                </a:lnTo>
                <a:lnTo>
                  <a:pt x="14850206" y="8348136"/>
                </a:lnTo>
                <a:lnTo>
                  <a:pt x="0" y="8348136"/>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262910" y="446839"/>
            <a:ext cx="2782205" cy="278220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sp>
      </p:grpSp>
      <p:sp>
        <p:nvSpPr>
          <p:cNvPr name="Freeform 4" id="4"/>
          <p:cNvSpPr/>
          <p:nvPr/>
        </p:nvSpPr>
        <p:spPr>
          <a:xfrm flipH="false" flipV="false" rot="0">
            <a:off x="6710598" y="0"/>
            <a:ext cx="5690663" cy="10287000"/>
          </a:xfrm>
          <a:custGeom>
            <a:avLst/>
            <a:gdLst/>
            <a:ahLst/>
            <a:cxnLst/>
            <a:rect r="r" b="b" t="t" l="l"/>
            <a:pathLst>
              <a:path h="10287000" w="5690663">
                <a:moveTo>
                  <a:pt x="0" y="0"/>
                </a:moveTo>
                <a:lnTo>
                  <a:pt x="5690663" y="0"/>
                </a:lnTo>
                <a:lnTo>
                  <a:pt x="5690663" y="10287000"/>
                </a:lnTo>
                <a:lnTo>
                  <a:pt x="0" y="10287000"/>
                </a:lnTo>
                <a:lnTo>
                  <a:pt x="0" y="0"/>
                </a:lnTo>
                <a:close/>
              </a:path>
            </a:pathLst>
          </a:custGeom>
          <a:blipFill>
            <a:blip r:embed="rId2"/>
            <a:stretch>
              <a:fillRect l="-59635" t="0" r="-2498" b="0"/>
            </a:stretch>
          </a:blipFill>
        </p:spPr>
      </p:sp>
      <p:sp>
        <p:nvSpPr>
          <p:cNvPr name="Freeform 5" id="5"/>
          <p:cNvSpPr/>
          <p:nvPr/>
        </p:nvSpPr>
        <p:spPr>
          <a:xfrm flipH="false" flipV="false" rot="0">
            <a:off x="11615623" y="76200"/>
            <a:ext cx="741277" cy="741277"/>
          </a:xfrm>
          <a:custGeom>
            <a:avLst/>
            <a:gdLst/>
            <a:ahLst/>
            <a:cxnLst/>
            <a:rect r="r" b="b" t="t" l="l"/>
            <a:pathLst>
              <a:path h="741277" w="741277">
                <a:moveTo>
                  <a:pt x="0" y="0"/>
                </a:moveTo>
                <a:lnTo>
                  <a:pt x="741277" y="0"/>
                </a:lnTo>
                <a:lnTo>
                  <a:pt x="741277" y="741277"/>
                </a:lnTo>
                <a:lnTo>
                  <a:pt x="0" y="7412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028700" y="1044258"/>
            <a:ext cx="5564838" cy="3712210"/>
          </a:xfrm>
          <a:prstGeom prst="rect">
            <a:avLst/>
          </a:prstGeom>
        </p:spPr>
        <p:txBody>
          <a:bodyPr anchor="t" rtlCol="false" tIns="0" lIns="0" bIns="0" rIns="0">
            <a:spAutoFit/>
          </a:bodyPr>
          <a:lstStyle/>
          <a:p>
            <a:pPr algn="l" marL="0" indent="0" lvl="0">
              <a:lnSpc>
                <a:spcPts val="9679"/>
              </a:lnSpc>
              <a:spcBef>
                <a:spcPct val="0"/>
              </a:spcBef>
            </a:pPr>
            <a:r>
              <a:rPr lang="en-US" b="true" sz="8799" strike="noStrike" u="none">
                <a:solidFill>
                  <a:srgbClr val="23344D"/>
                </a:solidFill>
                <a:latin typeface="Muli Heavy"/>
                <a:ea typeface="Muli Heavy"/>
                <a:cs typeface="Muli Heavy"/>
                <a:sym typeface="Muli Heavy"/>
              </a:rPr>
              <a:t>Accessing Google Drive</a:t>
            </a:r>
          </a:p>
        </p:txBody>
      </p:sp>
      <p:sp>
        <p:nvSpPr>
          <p:cNvPr name="TextBox 7" id="7"/>
          <p:cNvSpPr txBox="true"/>
          <p:nvPr/>
        </p:nvSpPr>
        <p:spPr>
          <a:xfrm rot="0">
            <a:off x="13266520" y="6290945"/>
            <a:ext cx="3992780" cy="2967355"/>
          </a:xfrm>
          <a:prstGeom prst="rect">
            <a:avLst/>
          </a:prstGeom>
        </p:spPr>
        <p:txBody>
          <a:bodyPr anchor="t" rtlCol="false" tIns="0" lIns="0" bIns="0" rIns="0">
            <a:spAutoFit/>
          </a:bodyPr>
          <a:lstStyle/>
          <a:p>
            <a:pPr algn="l" marL="0" indent="0" lvl="0">
              <a:lnSpc>
                <a:spcPts val="3919"/>
              </a:lnSpc>
              <a:spcBef>
                <a:spcPct val="0"/>
              </a:spcBef>
            </a:pPr>
            <a:r>
              <a:rPr lang="en-US" sz="2799" u="none">
                <a:solidFill>
                  <a:srgbClr val="183B23"/>
                </a:solidFill>
                <a:latin typeface="Nourd Light"/>
                <a:ea typeface="Nourd Light"/>
                <a:cs typeface="Nourd Light"/>
                <a:sym typeface="Nourd Light"/>
              </a:rPr>
              <a:t>You can navigate to Google Drive from any Google page by selecting the grid icon near the top-right corner, then clicking Drive.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05960" y="7278599"/>
            <a:ext cx="5945085" cy="2972543"/>
          </a:xfrm>
          <a:custGeom>
            <a:avLst/>
            <a:gdLst/>
            <a:ahLst/>
            <a:cxnLst/>
            <a:rect r="r" b="b" t="t" l="l"/>
            <a:pathLst>
              <a:path h="2972543" w="5945085">
                <a:moveTo>
                  <a:pt x="0" y="0"/>
                </a:moveTo>
                <a:lnTo>
                  <a:pt x="5945085" y="0"/>
                </a:lnTo>
                <a:lnTo>
                  <a:pt x="5945085" y="2972542"/>
                </a:lnTo>
                <a:lnTo>
                  <a:pt x="0" y="29725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2892232" y="-136609"/>
            <a:ext cx="5945085" cy="2972543"/>
          </a:xfrm>
          <a:custGeom>
            <a:avLst/>
            <a:gdLst/>
            <a:ahLst/>
            <a:cxnLst/>
            <a:rect r="r" b="b" t="t" l="l"/>
            <a:pathLst>
              <a:path h="2972543" w="5945085">
                <a:moveTo>
                  <a:pt x="0" y="0"/>
                </a:moveTo>
                <a:lnTo>
                  <a:pt x="5945086" y="0"/>
                </a:lnTo>
                <a:lnTo>
                  <a:pt x="5945086" y="2972543"/>
                </a:lnTo>
                <a:lnTo>
                  <a:pt x="0" y="29725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5400000">
            <a:off x="80311" y="-136609"/>
            <a:ext cx="5945085" cy="2972543"/>
          </a:xfrm>
          <a:custGeom>
            <a:avLst/>
            <a:gdLst/>
            <a:ahLst/>
            <a:cxnLst/>
            <a:rect r="r" b="b" t="t" l="l"/>
            <a:pathLst>
              <a:path h="2972543" w="5945085">
                <a:moveTo>
                  <a:pt x="0" y="2972543"/>
                </a:moveTo>
                <a:lnTo>
                  <a:pt x="5945085" y="2972543"/>
                </a:lnTo>
                <a:lnTo>
                  <a:pt x="5945085" y="0"/>
                </a:lnTo>
                <a:lnTo>
                  <a:pt x="0" y="0"/>
                </a:lnTo>
                <a:lnTo>
                  <a:pt x="0" y="2972543"/>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1405960" y="4306056"/>
            <a:ext cx="2972543" cy="2972543"/>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7338"/>
            </a:solidFill>
          </p:spPr>
        </p:sp>
      </p:grpSp>
      <p:grpSp>
        <p:nvGrpSpPr>
          <p:cNvPr name="Group 7" id="7"/>
          <p:cNvGrpSpPr/>
          <p:nvPr/>
        </p:nvGrpSpPr>
        <p:grpSpPr>
          <a:xfrm rot="0">
            <a:off x="1566582" y="4306056"/>
            <a:ext cx="2972543" cy="2972543"/>
            <a:chOff x="0" y="0"/>
            <a:chExt cx="1913890" cy="1913890"/>
          </a:xfrm>
        </p:grpSpPr>
        <p:sp>
          <p:nvSpPr>
            <p:cNvPr name="Freeform 8" id="8"/>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9BD8D7"/>
            </a:solidFill>
          </p:spPr>
        </p:sp>
      </p:grpSp>
      <p:sp>
        <p:nvSpPr>
          <p:cNvPr name="TextBox 9" id="9"/>
          <p:cNvSpPr txBox="true"/>
          <p:nvPr/>
        </p:nvSpPr>
        <p:spPr>
          <a:xfrm rot="0">
            <a:off x="8541940" y="1425862"/>
            <a:ext cx="8717360" cy="1015365"/>
          </a:xfrm>
          <a:prstGeom prst="rect">
            <a:avLst/>
          </a:prstGeom>
        </p:spPr>
        <p:txBody>
          <a:bodyPr anchor="t" rtlCol="false" tIns="0" lIns="0" bIns="0" rIns="0">
            <a:spAutoFit/>
          </a:bodyPr>
          <a:lstStyle/>
          <a:p>
            <a:pPr algn="r">
              <a:lnSpc>
                <a:spcPts val="7920"/>
              </a:lnSpc>
            </a:pPr>
            <a:r>
              <a:rPr lang="en-US" sz="7200" b="true">
                <a:solidFill>
                  <a:srgbClr val="23344D"/>
                </a:solidFill>
                <a:latin typeface="Muli Heavy"/>
                <a:ea typeface="Muli Heavy"/>
                <a:cs typeface="Muli Heavy"/>
                <a:sym typeface="Muli Heavy"/>
              </a:rPr>
              <a:t>Using the App</a:t>
            </a:r>
          </a:p>
        </p:txBody>
      </p:sp>
      <p:sp>
        <p:nvSpPr>
          <p:cNvPr name="TextBox 10" id="10"/>
          <p:cNvSpPr txBox="true"/>
          <p:nvPr/>
        </p:nvSpPr>
        <p:spPr>
          <a:xfrm rot="0">
            <a:off x="11294285" y="3131185"/>
            <a:ext cx="5965015" cy="3957955"/>
          </a:xfrm>
          <a:prstGeom prst="rect">
            <a:avLst/>
          </a:prstGeom>
        </p:spPr>
        <p:txBody>
          <a:bodyPr anchor="t" rtlCol="false" tIns="0" lIns="0" bIns="0" rIns="0">
            <a:spAutoFit/>
          </a:bodyPr>
          <a:lstStyle/>
          <a:p>
            <a:pPr algn="l" marL="0" indent="0" lvl="0">
              <a:lnSpc>
                <a:spcPts val="3919"/>
              </a:lnSpc>
              <a:spcBef>
                <a:spcPct val="0"/>
              </a:spcBef>
            </a:pPr>
            <a:r>
              <a:rPr lang="en-US" sz="2799" u="none">
                <a:solidFill>
                  <a:srgbClr val="183B23"/>
                </a:solidFill>
                <a:latin typeface="Nourd Light"/>
                <a:ea typeface="Nourd Light"/>
                <a:cs typeface="Nourd Light"/>
                <a:sym typeface="Nourd Light"/>
              </a:rPr>
              <a:t>Available for both </a:t>
            </a:r>
            <a:r>
              <a:rPr lang="en-US" b="true" sz="2799">
                <a:solidFill>
                  <a:srgbClr val="183B23"/>
                </a:solidFill>
                <a:latin typeface="Nourd Medium"/>
                <a:ea typeface="Nourd Medium"/>
                <a:cs typeface="Nourd Medium"/>
                <a:sym typeface="Nourd Medium"/>
                <a:hlinkClick r:id="rId6" tooltip="https://itunes.apple.com/us/app/google-drive/id507874739?mt=8"/>
              </a:rPr>
              <a:t>iOS</a:t>
            </a:r>
            <a:r>
              <a:rPr lang="en-US" sz="2799" u="none">
                <a:solidFill>
                  <a:srgbClr val="183B23"/>
                </a:solidFill>
                <a:latin typeface="Nourd Light"/>
                <a:ea typeface="Nourd Light"/>
                <a:cs typeface="Nourd Light"/>
                <a:sym typeface="Nourd Light"/>
              </a:rPr>
              <a:t> and </a:t>
            </a:r>
            <a:r>
              <a:rPr lang="en-US" b="true" sz="2799">
                <a:solidFill>
                  <a:srgbClr val="183B23"/>
                </a:solidFill>
                <a:latin typeface="Nourd Medium"/>
                <a:ea typeface="Nourd Medium"/>
                <a:cs typeface="Nourd Medium"/>
                <a:sym typeface="Nourd Medium"/>
                <a:hlinkClick r:id="rId7" tooltip="http://www.google.com/mobile/drive/"/>
              </a:rPr>
              <a:t>Android</a:t>
            </a:r>
            <a:r>
              <a:rPr lang="en-US" sz="2799" u="none">
                <a:solidFill>
                  <a:srgbClr val="183B23"/>
                </a:solidFill>
                <a:latin typeface="Nourd Light"/>
                <a:ea typeface="Nourd Light"/>
                <a:cs typeface="Nourd Light"/>
                <a:sym typeface="Nourd Light"/>
              </a:rPr>
              <a:t>, the Google Drive mobile app allows you to view and upload files to Google Drive using your mobile device. Keep in mind, Google has separate mobile apps for creating and editing documents, spreadsheets, and presentations.</a:t>
            </a:r>
          </a:p>
        </p:txBody>
      </p:sp>
      <p:sp>
        <p:nvSpPr>
          <p:cNvPr name="Freeform 11" id="11"/>
          <p:cNvSpPr/>
          <p:nvPr/>
        </p:nvSpPr>
        <p:spPr>
          <a:xfrm flipH="false" flipV="false" rot="0">
            <a:off x="4969431" y="0"/>
            <a:ext cx="5666775" cy="11330844"/>
          </a:xfrm>
          <a:custGeom>
            <a:avLst/>
            <a:gdLst/>
            <a:ahLst/>
            <a:cxnLst/>
            <a:rect r="r" b="b" t="t" l="l"/>
            <a:pathLst>
              <a:path h="11330844" w="5666775">
                <a:moveTo>
                  <a:pt x="0" y="0"/>
                </a:moveTo>
                <a:lnTo>
                  <a:pt x="5666775" y="0"/>
                </a:lnTo>
                <a:lnTo>
                  <a:pt x="5666775" y="11330844"/>
                </a:lnTo>
                <a:lnTo>
                  <a:pt x="0" y="11330844"/>
                </a:lnTo>
                <a:lnTo>
                  <a:pt x="0" y="0"/>
                </a:lnTo>
                <a:close/>
              </a:path>
            </a:pathLst>
          </a:custGeom>
          <a:blipFill>
            <a:blip r:embed="rId8"/>
            <a:stretch>
              <a:fillRect l="-421" t="-2895"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3887981" y="0"/>
            <a:ext cx="4400019" cy="1875440"/>
          </a:xfrm>
          <a:prstGeom prst="rect">
            <a:avLst/>
          </a:prstGeom>
          <a:solidFill>
            <a:srgbClr val="9BD8D7"/>
          </a:solidFill>
        </p:spPr>
      </p:sp>
      <p:sp>
        <p:nvSpPr>
          <p:cNvPr name="Freeform 3" id="3"/>
          <p:cNvSpPr/>
          <p:nvPr/>
        </p:nvSpPr>
        <p:spPr>
          <a:xfrm flipH="false" flipV="false" rot="-10800000">
            <a:off x="13887981" y="9020574"/>
            <a:ext cx="4400019" cy="2200010"/>
          </a:xfrm>
          <a:custGeom>
            <a:avLst/>
            <a:gdLst/>
            <a:ahLst/>
            <a:cxnLst/>
            <a:rect r="r" b="b" t="t" l="l"/>
            <a:pathLst>
              <a:path h="2200010" w="4400019">
                <a:moveTo>
                  <a:pt x="0" y="0"/>
                </a:moveTo>
                <a:lnTo>
                  <a:pt x="4400019" y="0"/>
                </a:lnTo>
                <a:lnTo>
                  <a:pt x="4400019" y="2200010"/>
                </a:lnTo>
                <a:lnTo>
                  <a:pt x="0" y="2200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1265176"/>
            <a:ext cx="5374589" cy="3516078"/>
          </a:xfrm>
          <a:prstGeom prst="rect">
            <a:avLst/>
          </a:prstGeom>
        </p:spPr>
        <p:txBody>
          <a:bodyPr anchor="t" rtlCol="false" tIns="0" lIns="0" bIns="0" rIns="0">
            <a:spAutoFit/>
          </a:bodyPr>
          <a:lstStyle/>
          <a:p>
            <a:pPr algn="l">
              <a:lnSpc>
                <a:spcPts val="9359"/>
              </a:lnSpc>
            </a:pPr>
            <a:r>
              <a:rPr lang="en-US" sz="7199" b="true">
                <a:solidFill>
                  <a:srgbClr val="23344D"/>
                </a:solidFill>
                <a:latin typeface="Muli Heavy"/>
                <a:ea typeface="Muli Heavy"/>
                <a:cs typeface="Muli Heavy"/>
                <a:sym typeface="Muli Heavy"/>
              </a:rPr>
              <a:t>Using the Desktop App</a:t>
            </a:r>
          </a:p>
        </p:txBody>
      </p:sp>
      <p:sp>
        <p:nvSpPr>
          <p:cNvPr name="TextBox 5" id="5"/>
          <p:cNvSpPr txBox="true"/>
          <p:nvPr/>
        </p:nvSpPr>
        <p:spPr>
          <a:xfrm rot="0">
            <a:off x="13266520" y="3319145"/>
            <a:ext cx="3992780" cy="5939155"/>
          </a:xfrm>
          <a:prstGeom prst="rect">
            <a:avLst/>
          </a:prstGeom>
        </p:spPr>
        <p:txBody>
          <a:bodyPr anchor="t" rtlCol="false" tIns="0" lIns="0" bIns="0" rIns="0">
            <a:spAutoFit/>
          </a:bodyPr>
          <a:lstStyle/>
          <a:p>
            <a:pPr algn="l" marL="0" indent="0" lvl="0">
              <a:lnSpc>
                <a:spcPts val="3919"/>
              </a:lnSpc>
              <a:spcBef>
                <a:spcPct val="0"/>
              </a:spcBef>
            </a:pPr>
            <a:r>
              <a:rPr lang="en-US" sz="2799">
                <a:solidFill>
                  <a:srgbClr val="183B23"/>
                </a:solidFill>
                <a:latin typeface="Nourd Light"/>
                <a:ea typeface="Nourd Light"/>
                <a:cs typeface="Nourd Light"/>
                <a:sym typeface="Nourd Light"/>
              </a:rPr>
              <a:t>If you prefer to work on the desktop, you can download the </a:t>
            </a:r>
            <a:r>
              <a:rPr lang="en-US" sz="2799">
                <a:solidFill>
                  <a:srgbClr val="183B23"/>
                </a:solidFill>
                <a:latin typeface="Nourd Light"/>
                <a:ea typeface="Nourd Light"/>
                <a:cs typeface="Nourd Light"/>
                <a:sym typeface="Nourd Light"/>
                <a:hlinkClick r:id="rId4" tooltip="https://tools.google.com/dlpage/drive/"/>
              </a:rPr>
              <a:t>Google Drive desktop app </a:t>
            </a:r>
            <a:r>
              <a:rPr lang="en-US" sz="2799">
                <a:solidFill>
                  <a:srgbClr val="183B23"/>
                </a:solidFill>
                <a:latin typeface="Nourd Light"/>
                <a:ea typeface="Nourd Light"/>
                <a:cs typeface="Nourd Light"/>
                <a:sym typeface="Nourd Light"/>
              </a:rPr>
              <a:t>to your computer. Once it's installed, you'll see a new Google Drive folder on your computer. Any files you move into this folder will automatically be uploaded to your Google Drive.</a:t>
            </a:r>
          </a:p>
        </p:txBody>
      </p:sp>
      <p:sp>
        <p:nvSpPr>
          <p:cNvPr name="Freeform 6" id="6"/>
          <p:cNvSpPr/>
          <p:nvPr/>
        </p:nvSpPr>
        <p:spPr>
          <a:xfrm flipH="false" flipV="false" rot="0">
            <a:off x="6075004" y="1028700"/>
            <a:ext cx="6764527" cy="8422523"/>
          </a:xfrm>
          <a:custGeom>
            <a:avLst/>
            <a:gdLst/>
            <a:ahLst/>
            <a:cxnLst/>
            <a:rect r="r" b="b" t="t" l="l"/>
            <a:pathLst>
              <a:path h="8422523" w="6764527">
                <a:moveTo>
                  <a:pt x="0" y="0"/>
                </a:moveTo>
                <a:lnTo>
                  <a:pt x="6764527" y="0"/>
                </a:lnTo>
                <a:lnTo>
                  <a:pt x="6764527" y="8422523"/>
                </a:lnTo>
                <a:lnTo>
                  <a:pt x="0" y="8422523"/>
                </a:lnTo>
                <a:lnTo>
                  <a:pt x="0" y="0"/>
                </a:lnTo>
                <a:close/>
              </a:path>
            </a:pathLst>
          </a:custGeom>
          <a:blipFill>
            <a:blip r:embed="rId5"/>
            <a:stretch>
              <a:fillRect l="-830" t="-770" r="-66462"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316079" y="0"/>
            <a:ext cx="2971921" cy="10287000"/>
            <a:chOff x="0" y="0"/>
            <a:chExt cx="1005316" cy="3479800"/>
          </a:xfrm>
        </p:grpSpPr>
        <p:sp>
          <p:nvSpPr>
            <p:cNvPr name="Freeform 3" id="3"/>
            <p:cNvSpPr/>
            <p:nvPr/>
          </p:nvSpPr>
          <p:spPr>
            <a:xfrm flipH="false" flipV="false" rot="0">
              <a:off x="0" y="0"/>
              <a:ext cx="1005316" cy="3479800"/>
            </a:xfrm>
            <a:custGeom>
              <a:avLst/>
              <a:gdLst/>
              <a:ahLst/>
              <a:cxnLst/>
              <a:rect r="r" b="b" t="t" l="l"/>
              <a:pathLst>
                <a:path h="3479800" w="1005316">
                  <a:moveTo>
                    <a:pt x="0" y="0"/>
                  </a:moveTo>
                  <a:lnTo>
                    <a:pt x="1005316" y="0"/>
                  </a:lnTo>
                  <a:lnTo>
                    <a:pt x="1005316" y="3479800"/>
                  </a:lnTo>
                  <a:lnTo>
                    <a:pt x="0" y="3479800"/>
                  </a:lnTo>
                  <a:close/>
                </a:path>
              </a:pathLst>
            </a:custGeom>
            <a:solidFill>
              <a:srgbClr val="9BD8D7"/>
            </a:solidFill>
          </p:spPr>
        </p:sp>
      </p:grpSp>
      <p:grpSp>
        <p:nvGrpSpPr>
          <p:cNvPr name="Group 4" id="4"/>
          <p:cNvGrpSpPr/>
          <p:nvPr/>
        </p:nvGrpSpPr>
        <p:grpSpPr>
          <a:xfrm rot="0">
            <a:off x="12344158" y="0"/>
            <a:ext cx="2971921" cy="10287000"/>
            <a:chOff x="0" y="0"/>
            <a:chExt cx="1005316" cy="3479800"/>
          </a:xfrm>
        </p:grpSpPr>
        <p:sp>
          <p:nvSpPr>
            <p:cNvPr name="Freeform 5" id="5"/>
            <p:cNvSpPr/>
            <p:nvPr/>
          </p:nvSpPr>
          <p:spPr>
            <a:xfrm flipH="false" flipV="false" rot="0">
              <a:off x="0" y="0"/>
              <a:ext cx="1005316" cy="3479800"/>
            </a:xfrm>
            <a:custGeom>
              <a:avLst/>
              <a:gdLst/>
              <a:ahLst/>
              <a:cxnLst/>
              <a:rect r="r" b="b" t="t" l="l"/>
              <a:pathLst>
                <a:path h="3479800" w="1005316">
                  <a:moveTo>
                    <a:pt x="0" y="0"/>
                  </a:moveTo>
                  <a:lnTo>
                    <a:pt x="1005316" y="0"/>
                  </a:lnTo>
                  <a:lnTo>
                    <a:pt x="1005316" y="3479800"/>
                  </a:lnTo>
                  <a:lnTo>
                    <a:pt x="0" y="3479800"/>
                  </a:lnTo>
                  <a:close/>
                </a:path>
              </a:pathLst>
            </a:custGeom>
            <a:solidFill>
              <a:srgbClr val="FFC33C"/>
            </a:solidFill>
          </p:spPr>
        </p:sp>
      </p:grpSp>
      <p:sp>
        <p:nvSpPr>
          <p:cNvPr name="TextBox 6" id="6"/>
          <p:cNvSpPr txBox="true"/>
          <p:nvPr/>
        </p:nvSpPr>
        <p:spPr>
          <a:xfrm rot="0">
            <a:off x="1028700" y="1381125"/>
            <a:ext cx="8656140" cy="2829419"/>
          </a:xfrm>
          <a:prstGeom prst="rect">
            <a:avLst/>
          </a:prstGeom>
        </p:spPr>
        <p:txBody>
          <a:bodyPr anchor="t" rtlCol="false" tIns="0" lIns="0" bIns="0" rIns="0">
            <a:spAutoFit/>
          </a:bodyPr>
          <a:lstStyle/>
          <a:p>
            <a:pPr algn="l">
              <a:lnSpc>
                <a:spcPts val="10679"/>
              </a:lnSpc>
            </a:pPr>
            <a:r>
              <a:rPr lang="en-US" sz="11999" b="true">
                <a:solidFill>
                  <a:srgbClr val="23344D"/>
                </a:solidFill>
                <a:latin typeface="Muli Heavy"/>
                <a:ea typeface="Muli Heavy"/>
                <a:cs typeface="Muli Heavy"/>
                <a:sym typeface="Muli Heavy"/>
              </a:rPr>
              <a:t>Let’s Start Creating!</a:t>
            </a:r>
          </a:p>
        </p:txBody>
      </p:sp>
      <p:sp>
        <p:nvSpPr>
          <p:cNvPr name="Freeform 7" id="7"/>
          <p:cNvSpPr/>
          <p:nvPr/>
        </p:nvSpPr>
        <p:spPr>
          <a:xfrm flipH="false" flipV="false" rot="-5400000">
            <a:off x="14255317" y="2020742"/>
            <a:ext cx="4178803" cy="2089401"/>
          </a:xfrm>
          <a:custGeom>
            <a:avLst/>
            <a:gdLst/>
            <a:ahLst/>
            <a:cxnLst/>
            <a:rect r="r" b="b" t="t" l="l"/>
            <a:pathLst>
              <a:path h="2089401" w="4178803">
                <a:moveTo>
                  <a:pt x="0" y="0"/>
                </a:moveTo>
                <a:lnTo>
                  <a:pt x="4178803" y="0"/>
                </a:lnTo>
                <a:lnTo>
                  <a:pt x="4178803" y="2089402"/>
                </a:lnTo>
                <a:lnTo>
                  <a:pt x="0" y="20894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true" rot="-5400000">
            <a:off x="12052174" y="6231109"/>
            <a:ext cx="4343158" cy="2171579"/>
          </a:xfrm>
          <a:custGeom>
            <a:avLst/>
            <a:gdLst/>
            <a:ahLst/>
            <a:cxnLst/>
            <a:rect r="r" b="b" t="t" l="l"/>
            <a:pathLst>
              <a:path h="2171579" w="4343158">
                <a:moveTo>
                  <a:pt x="0" y="2171579"/>
                </a:moveTo>
                <a:lnTo>
                  <a:pt x="4343159" y="2171579"/>
                </a:lnTo>
                <a:lnTo>
                  <a:pt x="4343159" y="0"/>
                </a:lnTo>
                <a:lnTo>
                  <a:pt x="0" y="0"/>
                </a:lnTo>
                <a:lnTo>
                  <a:pt x="0" y="2171579"/>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5971607" y="4677883"/>
            <a:ext cx="6906072" cy="5910713"/>
          </a:xfrm>
          <a:custGeom>
            <a:avLst/>
            <a:gdLst/>
            <a:ahLst/>
            <a:cxnLst/>
            <a:rect r="r" b="b" t="t" l="l"/>
            <a:pathLst>
              <a:path h="5910713" w="6906072">
                <a:moveTo>
                  <a:pt x="0" y="0"/>
                </a:moveTo>
                <a:lnTo>
                  <a:pt x="6906072" y="0"/>
                </a:lnTo>
                <a:lnTo>
                  <a:pt x="6906072" y="5910713"/>
                </a:lnTo>
                <a:lnTo>
                  <a:pt x="0" y="59107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DAGRPZRrpFs</dc:identifier>
  <dcterms:modified xsi:type="dcterms:W3CDTF">2011-08-01T06:04:30Z</dcterms:modified>
  <cp:revision>1</cp:revision>
  <dc:title>Google Docs: A Beginner's </dc:title>
</cp:coreProperties>
</file>