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8229600" cx="14630400"/>
  <p:notesSz cx="8229600" cy="14630400"/>
  <p:embeddedFontLst>
    <p:embeddedFont>
      <p:font typeface="Unbounded"/>
      <p:regular r:id="rId14"/>
      <p:bold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Unbounded-bold.fntdata"/><Relationship Id="rId14" Type="http://schemas.openxmlformats.org/officeDocument/2006/relationships/font" Target="fonts/Unbounded-regular.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slide" Target="slides/slide1.xml"/><Relationship Id="rId19" Type="http://schemas.openxmlformats.org/officeDocument/2006/relationships/font" Target="fonts/OpenSans-boldItalic.fntdata"/><Relationship Id="rId6" Type="http://schemas.openxmlformats.org/officeDocument/2006/relationships/slide" Target="slides/slide2.xml"/><Relationship Id="rId18" Type="http://schemas.openxmlformats.org/officeDocument/2006/relationships/font" Target="fonts/OpenSans-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t>‹#›</a:t>
            </a:fld>
            <a:endParaRPr b="0" i="0" sz="1200" u="none" cap="none" strike="noStrik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spTree>
      <p:nvGrpSpPr>
        <p:cNvPr id="10" name="Shape 10"/>
        <p:cNvGrpSpPr/>
        <p:nvPr/>
      </p:nvGrpSpPr>
      <p:grpSpPr>
        <a:xfrm>
          <a:off x="0" y="0"/>
          <a:ext cx="0" cy="0"/>
          <a:chOff x="0" y="0"/>
          <a:chExt cx="0" cy="0"/>
        </a:xfrm>
      </p:grpSpPr>
      <p:sp>
        <p:nvSpPr>
          <p:cNvPr id="11" name="Google Shape;11;p2"/>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 name="Google Shape;13;p2">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46" name="Shape 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spTree>
      <p:nvGrpSpPr>
        <p:cNvPr id="14" name="Shape 14"/>
        <p:cNvGrpSpPr/>
        <p:nvPr/>
      </p:nvGrpSpPr>
      <p:grpSpPr>
        <a:xfrm>
          <a:off x="0" y="0"/>
          <a:ext cx="0" cy="0"/>
          <a:chOff x="0" y="0"/>
          <a:chExt cx="0" cy="0"/>
        </a:xfrm>
      </p:grpSpPr>
      <p:sp>
        <p:nvSpPr>
          <p:cNvPr id="15" name="Google Shape;15;p3"/>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7" name="Google Shape;17;p3">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spTree>
      <p:nvGrpSpPr>
        <p:cNvPr id="18" name="Shape 18"/>
        <p:cNvGrpSpPr/>
        <p:nvPr/>
      </p:nvGrpSpPr>
      <p:grpSpPr>
        <a:xfrm>
          <a:off x="0" y="0"/>
          <a:ext cx="0" cy="0"/>
          <a:chOff x="0" y="0"/>
          <a:chExt cx="0" cy="0"/>
        </a:xfrm>
      </p:grpSpPr>
      <p:sp>
        <p:nvSpPr>
          <p:cNvPr id="19" name="Google Shape;19;p4"/>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1" name="Google Shape;21;p4">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spTree>
      <p:nvGrpSpPr>
        <p:cNvPr id="22" name="Shape 22"/>
        <p:cNvGrpSpPr/>
        <p:nvPr/>
      </p:nvGrpSpPr>
      <p:grpSpPr>
        <a:xfrm>
          <a:off x="0" y="0"/>
          <a:ext cx="0" cy="0"/>
          <a:chOff x="0" y="0"/>
          <a:chExt cx="0" cy="0"/>
        </a:xfrm>
      </p:grpSpPr>
      <p:sp>
        <p:nvSpPr>
          <p:cNvPr id="23" name="Google Shape;23;p5"/>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5" name="Google Shape;25;p5">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spTree>
      <p:nvGrpSpPr>
        <p:cNvPr id="26" name="Shape 26"/>
        <p:cNvGrpSpPr/>
        <p:nvPr/>
      </p:nvGrpSpPr>
      <p:grpSpPr>
        <a:xfrm>
          <a:off x="0" y="0"/>
          <a:ext cx="0" cy="0"/>
          <a:chOff x="0" y="0"/>
          <a:chExt cx="0" cy="0"/>
        </a:xfrm>
      </p:grpSpPr>
      <p:sp>
        <p:nvSpPr>
          <p:cNvPr id="27" name="Google Shape;27;p6"/>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29" name="Google Shape;29;p6">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master">
  <p:cSld name="Slide 6 master">
    <p:spTree>
      <p:nvGrpSpPr>
        <p:cNvPr id="30" name="Shape 30"/>
        <p:cNvGrpSpPr/>
        <p:nvPr/>
      </p:nvGrpSpPr>
      <p:grpSpPr>
        <a:xfrm>
          <a:off x="0" y="0"/>
          <a:ext cx="0" cy="0"/>
          <a:chOff x="0" y="0"/>
          <a:chExt cx="0" cy="0"/>
        </a:xfrm>
      </p:grpSpPr>
      <p:sp>
        <p:nvSpPr>
          <p:cNvPr id="31" name="Google Shape;31;p7"/>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3" name="Google Shape;33;p7">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spTree>
      <p:nvGrpSpPr>
        <p:cNvPr id="34" name="Shape 34"/>
        <p:cNvGrpSpPr/>
        <p:nvPr/>
      </p:nvGrpSpPr>
      <p:grpSpPr>
        <a:xfrm>
          <a:off x="0" y="0"/>
          <a:ext cx="0" cy="0"/>
          <a:chOff x="0" y="0"/>
          <a:chExt cx="0" cy="0"/>
        </a:xfrm>
      </p:grpSpPr>
      <p:sp>
        <p:nvSpPr>
          <p:cNvPr id="35" name="Google Shape;35;p8"/>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8"/>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37" name="Google Shape;37;p8">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master">
  <p:cSld name="Slide 8 master">
    <p:spTree>
      <p:nvGrpSpPr>
        <p:cNvPr id="38" name="Shape 38"/>
        <p:cNvGrpSpPr/>
        <p:nvPr/>
      </p:nvGrpSpPr>
      <p:grpSpPr>
        <a:xfrm>
          <a:off x="0" y="0"/>
          <a:ext cx="0" cy="0"/>
          <a:chOff x="0" y="0"/>
          <a:chExt cx="0" cy="0"/>
        </a:xfrm>
      </p:grpSpPr>
      <p:sp>
        <p:nvSpPr>
          <p:cNvPr id="39" name="Google Shape;39;p9"/>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9"/>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1" name="Google Shape;41;p9">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spTree>
      <p:nvGrpSpPr>
        <p:cNvPr id="42" name="Shape 42"/>
        <p:cNvGrpSpPr/>
        <p:nvPr/>
      </p:nvGrpSpPr>
      <p:grpSpPr>
        <a:xfrm>
          <a:off x="0" y="0"/>
          <a:ext cx="0" cy="0"/>
          <a:chOff x="0" y="0"/>
          <a:chExt cx="0" cy="0"/>
        </a:xfrm>
      </p:grpSpPr>
      <p:sp>
        <p:nvSpPr>
          <p:cNvPr id="43" name="Google Shape;43;p10"/>
          <p:cNvSpPr/>
          <p:nvPr/>
        </p:nvSpPr>
        <p:spPr>
          <a:xfrm>
            <a:off x="0" y="0"/>
            <a:ext cx="14630400" cy="8229600"/>
          </a:xfrm>
          <a:prstGeom prst="rect">
            <a:avLst/>
          </a:prstGeom>
          <a:solidFill>
            <a:srgbClr val="D6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0"/>
          <p:cNvSpPr/>
          <p:nvPr/>
        </p:nvSpPr>
        <p:spPr>
          <a:xfrm>
            <a:off x="0" y="0"/>
            <a:ext cx="14630400" cy="8229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45" name="Google Shape;45;p10">
            <a:hlinkClick r:id="rId2"/>
          </p:cNvPr>
          <p:cNvPicPr preferRelativeResize="0"/>
          <p:nvPr/>
        </p:nvPicPr>
        <p:blipFill rotWithShape="1">
          <a:blip r:embed="rId3">
            <a:alphaModFix/>
          </a:blip>
          <a:srcRect b="0" l="0" r="0" t="0"/>
          <a:stretch/>
        </p:blipFill>
        <p:spPr>
          <a:xfrm>
            <a:off x="12839215" y="7749540"/>
            <a:ext cx="1722605" cy="4114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1.png"/><Relationship Id="rId5" Type="http://schemas.openxmlformats.org/officeDocument/2006/relationships/image" Target="../media/image7.png"/><Relationship Id="rId6"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9.png"/><Relationship Id="rId4" Type="http://schemas.openxmlformats.org/officeDocument/2006/relationships/image" Target="../media/image30.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34.png"/><Relationship Id="rId10" Type="http://schemas.openxmlformats.org/officeDocument/2006/relationships/image" Target="../media/image24.png"/><Relationship Id="rId9"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35.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descr="preencoded.png" id="52" name="Google Shape;52;p12"/>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53" name="Google Shape;53;p12"/>
          <p:cNvSpPr/>
          <p:nvPr/>
        </p:nvSpPr>
        <p:spPr>
          <a:xfrm>
            <a:off x="793790" y="1293852"/>
            <a:ext cx="7556421" cy="1417558"/>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How To Create a Website with Wix</a:t>
            </a:r>
            <a:endParaRPr b="0" i="0" sz="4450" u="none" cap="none" strike="noStrike"/>
          </a:p>
        </p:txBody>
      </p:sp>
      <p:sp>
        <p:nvSpPr>
          <p:cNvPr id="54" name="Google Shape;54;p12"/>
          <p:cNvSpPr/>
          <p:nvPr/>
        </p:nvSpPr>
        <p:spPr>
          <a:xfrm>
            <a:off x="793790" y="3051572"/>
            <a:ext cx="7556421"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Welcome to this beginner-friendly guide on creating your very first website using Wix! Whether you're a small business owner, artist, blogger, or just someone who wants to establish an online presence, this presentation will walk you through the entire process from start to finish.</a:t>
            </a:r>
            <a:endParaRPr b="0" i="0" sz="1750" u="none" cap="none" strike="noStrike"/>
          </a:p>
        </p:txBody>
      </p:sp>
      <p:sp>
        <p:nvSpPr>
          <p:cNvPr id="55" name="Google Shape;55;p12"/>
          <p:cNvSpPr/>
          <p:nvPr/>
        </p:nvSpPr>
        <p:spPr>
          <a:xfrm>
            <a:off x="793790" y="5121235"/>
            <a:ext cx="7556421"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No coding experience? No problem! Wix is designed specifically for non-technical users, with a drag-and-drop interface that makes website creation accessible to everyone. By the end of this presentation, you'll have all the knowledge you need to create, customize, and publish your own professional-looking website.</a:t>
            </a:r>
            <a:endParaRPr b="0" i="0" sz="1750" u="none" cap="none" strike="noStrike"/>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13"/>
          <p:cNvSpPr/>
          <p:nvPr/>
        </p:nvSpPr>
        <p:spPr>
          <a:xfrm>
            <a:off x="793790" y="1373267"/>
            <a:ext cx="5670590" cy="708779"/>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What is Wix?</a:t>
            </a:r>
            <a:endParaRPr b="0" i="0" sz="4450" u="none" cap="none" strike="noStrike"/>
          </a:p>
        </p:txBody>
      </p:sp>
      <p:sp>
        <p:nvSpPr>
          <p:cNvPr id="62" name="Google Shape;62;p13"/>
          <p:cNvSpPr/>
          <p:nvPr/>
        </p:nvSpPr>
        <p:spPr>
          <a:xfrm>
            <a:off x="793790" y="2422208"/>
            <a:ext cx="13042821"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Wix is a cloud-based website builder platform that has revolutionized the way people create websites. Founded in 2006, it now powers over 200 million websites worldwide. The platform combines ease of use with powerful features, making it perfect for beginners while still offering advanced capabilities as your skills grow.</a:t>
            </a:r>
            <a:endParaRPr b="0" i="0" sz="1750" u="none" cap="none" strike="noStrike"/>
          </a:p>
        </p:txBody>
      </p:sp>
      <p:pic>
        <p:nvPicPr>
          <p:cNvPr descr="preencoded.png" id="63" name="Google Shape;63;p13"/>
          <p:cNvPicPr preferRelativeResize="0"/>
          <p:nvPr/>
        </p:nvPicPr>
        <p:blipFill rotWithShape="1">
          <a:blip r:embed="rId3">
            <a:alphaModFix/>
          </a:blip>
          <a:srcRect b="0" l="0" r="0" t="0"/>
          <a:stretch/>
        </p:blipFill>
        <p:spPr>
          <a:xfrm>
            <a:off x="793790" y="3766066"/>
            <a:ext cx="566976" cy="566976"/>
          </a:xfrm>
          <a:prstGeom prst="rect">
            <a:avLst/>
          </a:prstGeom>
          <a:noFill/>
          <a:ln>
            <a:noFill/>
          </a:ln>
        </p:spPr>
      </p:pic>
      <p:sp>
        <p:nvSpPr>
          <p:cNvPr id="64" name="Google Shape;64;p13"/>
          <p:cNvSpPr/>
          <p:nvPr/>
        </p:nvSpPr>
        <p:spPr>
          <a:xfrm>
            <a:off x="793790" y="4559856"/>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Drag &amp; Drop</a:t>
            </a:r>
            <a:endParaRPr b="0" i="0" sz="2200" u="none" cap="none" strike="noStrike"/>
          </a:p>
        </p:txBody>
      </p:sp>
      <p:sp>
        <p:nvSpPr>
          <p:cNvPr id="65" name="Google Shape;65;p13"/>
          <p:cNvSpPr/>
          <p:nvPr/>
        </p:nvSpPr>
        <p:spPr>
          <a:xfrm>
            <a:off x="793790" y="5050274"/>
            <a:ext cx="3048000"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Intuitive editor that lets you design by simply dragging elements where you want them</a:t>
            </a:r>
            <a:endParaRPr b="0" i="0" sz="1750" u="none" cap="none" strike="noStrike"/>
          </a:p>
        </p:txBody>
      </p:sp>
      <p:pic>
        <p:nvPicPr>
          <p:cNvPr descr="preencoded.png" id="66" name="Google Shape;66;p13"/>
          <p:cNvPicPr preferRelativeResize="0"/>
          <p:nvPr/>
        </p:nvPicPr>
        <p:blipFill rotWithShape="1">
          <a:blip r:embed="rId4">
            <a:alphaModFix/>
          </a:blip>
          <a:srcRect b="0" l="0" r="0" t="0"/>
          <a:stretch/>
        </p:blipFill>
        <p:spPr>
          <a:xfrm>
            <a:off x="4125278" y="3766066"/>
            <a:ext cx="566976" cy="566976"/>
          </a:xfrm>
          <a:prstGeom prst="rect">
            <a:avLst/>
          </a:prstGeom>
          <a:noFill/>
          <a:ln>
            <a:noFill/>
          </a:ln>
        </p:spPr>
      </p:pic>
      <p:sp>
        <p:nvSpPr>
          <p:cNvPr id="67" name="Google Shape;67;p13"/>
          <p:cNvSpPr/>
          <p:nvPr/>
        </p:nvSpPr>
        <p:spPr>
          <a:xfrm>
            <a:off x="4125278" y="4559856"/>
            <a:ext cx="3048119"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No Coding Required</a:t>
            </a:r>
            <a:endParaRPr b="0" i="0" sz="2200" u="none" cap="none" strike="noStrike"/>
          </a:p>
        </p:txBody>
      </p:sp>
      <p:sp>
        <p:nvSpPr>
          <p:cNvPr id="68" name="Google Shape;68;p13"/>
          <p:cNvSpPr/>
          <p:nvPr/>
        </p:nvSpPr>
        <p:spPr>
          <a:xfrm>
            <a:off x="4125278" y="5404604"/>
            <a:ext cx="3048119"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Build professional websites without knowing HTML, CSS, or any programming language</a:t>
            </a:r>
            <a:endParaRPr b="0" i="0" sz="1750" u="none" cap="none" strike="noStrike"/>
          </a:p>
        </p:txBody>
      </p:sp>
      <p:pic>
        <p:nvPicPr>
          <p:cNvPr descr="preencoded.png" id="69" name="Google Shape;69;p13"/>
          <p:cNvPicPr preferRelativeResize="0"/>
          <p:nvPr/>
        </p:nvPicPr>
        <p:blipFill rotWithShape="1">
          <a:blip r:embed="rId5">
            <a:alphaModFix/>
          </a:blip>
          <a:srcRect b="0" l="0" r="0" t="0"/>
          <a:stretch/>
        </p:blipFill>
        <p:spPr>
          <a:xfrm>
            <a:off x="7456884" y="3766066"/>
            <a:ext cx="566976" cy="566976"/>
          </a:xfrm>
          <a:prstGeom prst="rect">
            <a:avLst/>
          </a:prstGeom>
          <a:noFill/>
          <a:ln>
            <a:noFill/>
          </a:ln>
        </p:spPr>
      </p:pic>
      <p:sp>
        <p:nvSpPr>
          <p:cNvPr id="70" name="Google Shape;70;p13"/>
          <p:cNvSpPr/>
          <p:nvPr/>
        </p:nvSpPr>
        <p:spPr>
          <a:xfrm>
            <a:off x="7456884" y="4559856"/>
            <a:ext cx="3048119" cy="70866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Mobile Responsive</a:t>
            </a:r>
            <a:endParaRPr b="0" i="0" sz="2200" u="none" cap="none" strike="noStrike"/>
          </a:p>
        </p:txBody>
      </p:sp>
      <p:sp>
        <p:nvSpPr>
          <p:cNvPr id="71" name="Google Shape;71;p13"/>
          <p:cNvSpPr/>
          <p:nvPr/>
        </p:nvSpPr>
        <p:spPr>
          <a:xfrm>
            <a:off x="7456884" y="5404604"/>
            <a:ext cx="3048119"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Your site automatically adapts to look great on smartphones and tablets</a:t>
            </a:r>
            <a:endParaRPr b="0" i="0" sz="1750" u="none" cap="none" strike="noStrike"/>
          </a:p>
        </p:txBody>
      </p:sp>
      <p:pic>
        <p:nvPicPr>
          <p:cNvPr descr="preencoded.png" id="72" name="Google Shape;72;p13"/>
          <p:cNvPicPr preferRelativeResize="0"/>
          <p:nvPr/>
        </p:nvPicPr>
        <p:blipFill rotWithShape="1">
          <a:blip r:embed="rId6">
            <a:alphaModFix/>
          </a:blip>
          <a:srcRect b="0" l="0" r="0" t="0"/>
          <a:stretch/>
        </p:blipFill>
        <p:spPr>
          <a:xfrm>
            <a:off x="10788491" y="3766066"/>
            <a:ext cx="566976" cy="566976"/>
          </a:xfrm>
          <a:prstGeom prst="rect">
            <a:avLst/>
          </a:prstGeom>
          <a:noFill/>
          <a:ln>
            <a:noFill/>
          </a:ln>
        </p:spPr>
      </p:pic>
      <p:sp>
        <p:nvSpPr>
          <p:cNvPr id="73" name="Google Shape;73;p13"/>
          <p:cNvSpPr/>
          <p:nvPr/>
        </p:nvSpPr>
        <p:spPr>
          <a:xfrm>
            <a:off x="10788491" y="4559856"/>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App Market</a:t>
            </a:r>
            <a:endParaRPr b="0" i="0" sz="2200" u="none" cap="none" strike="noStrike"/>
          </a:p>
        </p:txBody>
      </p:sp>
      <p:sp>
        <p:nvSpPr>
          <p:cNvPr id="74" name="Google Shape;74;p13"/>
          <p:cNvSpPr/>
          <p:nvPr/>
        </p:nvSpPr>
        <p:spPr>
          <a:xfrm>
            <a:off x="10788491" y="5050274"/>
            <a:ext cx="3048119" cy="1451610"/>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Extend your site with hundreds of apps for everything from online stores to booking systems</a:t>
            </a:r>
            <a:endParaRPr b="0" i="0" sz="1750" u="none" cap="none" strike="noStrike"/>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p:nvPr/>
        </p:nvSpPr>
        <p:spPr>
          <a:xfrm>
            <a:off x="786524" y="618050"/>
            <a:ext cx="11929200" cy="70230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4400"/>
              <a:buFont typeface="Unbounded"/>
              <a:buNone/>
            </a:pPr>
            <a:r>
              <a:rPr b="1" i="0" lang="en-US" sz="4400" u="none" cap="none" strike="noStrike">
                <a:solidFill>
                  <a:srgbClr val="333F70"/>
                </a:solidFill>
                <a:latin typeface="Unbounded"/>
                <a:ea typeface="Unbounded"/>
                <a:cs typeface="Unbounded"/>
                <a:sym typeface="Unbounded"/>
              </a:rPr>
              <a:t>Create Your Account</a:t>
            </a:r>
            <a:endParaRPr b="0" i="0" sz="4400" u="none" cap="none" strike="noStrike"/>
          </a:p>
        </p:txBody>
      </p:sp>
      <p:sp>
        <p:nvSpPr>
          <p:cNvPr id="81" name="Google Shape;81;p14"/>
          <p:cNvSpPr/>
          <p:nvPr/>
        </p:nvSpPr>
        <p:spPr>
          <a:xfrm>
            <a:off x="786527" y="1769745"/>
            <a:ext cx="13057346" cy="1078706"/>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Setting up your Wix account is the first step in your website creation journey. The process is straightforward and takes just a few minutes. Be sure to use an email address you check regularly, as Wix will send important notifications about your site's performance, updates, and security.</a:t>
            </a:r>
            <a:endParaRPr b="0" i="0" sz="1750" u="none" cap="none" strike="noStrike"/>
          </a:p>
        </p:txBody>
      </p:sp>
      <p:sp>
        <p:nvSpPr>
          <p:cNvPr id="82" name="Google Shape;82;p14"/>
          <p:cNvSpPr/>
          <p:nvPr/>
        </p:nvSpPr>
        <p:spPr>
          <a:xfrm>
            <a:off x="7299960" y="3101221"/>
            <a:ext cx="30480" cy="4512112"/>
          </a:xfrm>
          <a:prstGeom prst="roundRect">
            <a:avLst>
              <a:gd fmla="val 309690" name="adj"/>
            </a:avLst>
          </a:prstGeom>
          <a:solidFill>
            <a:srgbClr val="BCDB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6418719" y="3338751"/>
            <a:ext cx="674132" cy="30480"/>
          </a:xfrm>
          <a:prstGeom prst="roundRect">
            <a:avLst>
              <a:gd fmla="val 309690" name="adj"/>
            </a:avLst>
          </a:prstGeom>
          <a:solidFill>
            <a:srgbClr val="BCDB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7062371" y="3101221"/>
            <a:ext cx="505658" cy="505658"/>
          </a:xfrm>
          <a:prstGeom prst="roundRect">
            <a:avLst>
              <a:gd fmla="val 18667"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7146608" y="3143310"/>
            <a:ext cx="337066" cy="42136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2650"/>
              <a:buFont typeface="Unbounded"/>
              <a:buNone/>
            </a:pPr>
            <a:r>
              <a:rPr b="1" i="0" lang="en-US" sz="2650" u="none" cap="none" strike="noStrike">
                <a:solidFill>
                  <a:srgbClr val="333F70"/>
                </a:solidFill>
                <a:latin typeface="Unbounded"/>
                <a:ea typeface="Unbounded"/>
                <a:cs typeface="Unbounded"/>
                <a:sym typeface="Unbounded"/>
              </a:rPr>
              <a:t>1</a:t>
            </a:r>
            <a:endParaRPr b="0" i="0" sz="2650" u="none" cap="none" strike="noStrike"/>
          </a:p>
        </p:txBody>
      </p:sp>
      <p:sp>
        <p:nvSpPr>
          <p:cNvPr id="86" name="Google Shape;86;p14"/>
          <p:cNvSpPr/>
          <p:nvPr/>
        </p:nvSpPr>
        <p:spPr>
          <a:xfrm>
            <a:off x="3382208" y="3178373"/>
            <a:ext cx="2809280" cy="351234"/>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Visit Wix.com</a:t>
            </a:r>
            <a:endParaRPr b="0" i="0" sz="2200" u="none" cap="none" strike="noStrike"/>
          </a:p>
        </p:txBody>
      </p:sp>
      <p:sp>
        <p:nvSpPr>
          <p:cNvPr id="87" name="Google Shape;87;p14"/>
          <p:cNvSpPr/>
          <p:nvPr/>
        </p:nvSpPr>
        <p:spPr>
          <a:xfrm>
            <a:off x="786527" y="3664387"/>
            <a:ext cx="5404961" cy="1078706"/>
          </a:xfrm>
          <a:prstGeom prst="rect">
            <a:avLst/>
          </a:prstGeom>
          <a:noFill/>
          <a:ln>
            <a:noFill/>
          </a:ln>
        </p:spPr>
        <p:txBody>
          <a:bodyPr anchorCtr="0" anchor="t" bIns="0" lIns="0" spcFirstLastPara="1" rIns="0" wrap="square" tIns="0">
            <a:noAutofit/>
          </a:bodyPr>
          <a:lstStyle/>
          <a:p>
            <a:pPr indent="0" lvl="0" marL="0" marR="0" rtl="0" algn="r">
              <a:lnSpc>
                <a:spcPct val="160000"/>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Open your browser and navigate to the Wix homepage. Look for the "Get Started" button prominently displayed on the page.</a:t>
            </a:r>
            <a:endParaRPr b="0" i="0" sz="1750" u="none" cap="none" strike="noStrike"/>
          </a:p>
        </p:txBody>
      </p:sp>
      <p:sp>
        <p:nvSpPr>
          <p:cNvPr id="88" name="Google Shape;88;p14"/>
          <p:cNvSpPr/>
          <p:nvPr/>
        </p:nvSpPr>
        <p:spPr>
          <a:xfrm>
            <a:off x="7537549" y="4687133"/>
            <a:ext cx="674132" cy="30480"/>
          </a:xfrm>
          <a:prstGeom prst="roundRect">
            <a:avLst>
              <a:gd fmla="val 309690" name="adj"/>
            </a:avLst>
          </a:prstGeom>
          <a:solidFill>
            <a:srgbClr val="BCDB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7062371" y="4449604"/>
            <a:ext cx="505658" cy="505658"/>
          </a:xfrm>
          <a:prstGeom prst="roundRect">
            <a:avLst>
              <a:gd fmla="val 18667"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7146608" y="4491692"/>
            <a:ext cx="337066" cy="42136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2650"/>
              <a:buFont typeface="Unbounded"/>
              <a:buNone/>
            </a:pPr>
            <a:r>
              <a:rPr b="1" i="0" lang="en-US" sz="2650" u="none" cap="none" strike="noStrike">
                <a:solidFill>
                  <a:srgbClr val="333F70"/>
                </a:solidFill>
                <a:latin typeface="Unbounded"/>
                <a:ea typeface="Unbounded"/>
                <a:cs typeface="Unbounded"/>
                <a:sym typeface="Unbounded"/>
              </a:rPr>
              <a:t>2</a:t>
            </a:r>
            <a:endParaRPr b="0" i="0" sz="2650" u="none" cap="none" strike="noStrike"/>
          </a:p>
        </p:txBody>
      </p:sp>
      <p:sp>
        <p:nvSpPr>
          <p:cNvPr id="91" name="Google Shape;91;p14"/>
          <p:cNvSpPr/>
          <p:nvPr/>
        </p:nvSpPr>
        <p:spPr>
          <a:xfrm>
            <a:off x="8438912" y="4526756"/>
            <a:ext cx="2809280" cy="351234"/>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Sign Up Options</a:t>
            </a:r>
            <a:endParaRPr b="0" i="0" sz="2200" u="none" cap="none" strike="noStrike"/>
          </a:p>
        </p:txBody>
      </p:sp>
      <p:sp>
        <p:nvSpPr>
          <p:cNvPr id="92" name="Google Shape;92;p14"/>
          <p:cNvSpPr/>
          <p:nvPr/>
        </p:nvSpPr>
        <p:spPr>
          <a:xfrm>
            <a:off x="8438912" y="5012769"/>
            <a:ext cx="5404961" cy="1078706"/>
          </a:xfrm>
          <a:prstGeom prst="rect">
            <a:avLst/>
          </a:prstGeom>
          <a:noFill/>
          <a:ln>
            <a:noFill/>
          </a:ln>
        </p:spPr>
        <p:txBody>
          <a:bodyPr anchorCtr="0" anchor="t" bIns="0" lIns="0" spcFirstLastPara="1" rIns="0" wrap="square" tIns="0">
            <a:noAutofit/>
          </a:bodyPr>
          <a:lstStyle/>
          <a:p>
            <a:pPr indent="0" lvl="0" marL="0" marR="0" rtl="0" algn="l">
              <a:lnSpc>
                <a:spcPct val="160000"/>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You can create an account using your email address, or sign up with your Google, Facebook, or Apple accounts for faster registration.</a:t>
            </a:r>
            <a:endParaRPr b="0" i="0" sz="1750" u="none" cap="none" strike="noStrike"/>
          </a:p>
        </p:txBody>
      </p:sp>
      <p:sp>
        <p:nvSpPr>
          <p:cNvPr id="93" name="Google Shape;93;p14"/>
          <p:cNvSpPr/>
          <p:nvPr/>
        </p:nvSpPr>
        <p:spPr>
          <a:xfrm>
            <a:off x="6418719" y="5849422"/>
            <a:ext cx="674132" cy="30480"/>
          </a:xfrm>
          <a:prstGeom prst="roundRect">
            <a:avLst>
              <a:gd fmla="val 309690" name="adj"/>
            </a:avLst>
          </a:prstGeom>
          <a:solidFill>
            <a:srgbClr val="BCDB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7062371" y="5611892"/>
            <a:ext cx="505658" cy="505658"/>
          </a:xfrm>
          <a:prstGeom prst="roundRect">
            <a:avLst>
              <a:gd fmla="val 18667"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7146608" y="5653980"/>
            <a:ext cx="337066" cy="421362"/>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33F70"/>
              </a:buClr>
              <a:buSzPts val="2650"/>
              <a:buFont typeface="Unbounded"/>
              <a:buNone/>
            </a:pPr>
            <a:r>
              <a:rPr b="1" i="0" lang="en-US" sz="2650" u="none" cap="none" strike="noStrike">
                <a:solidFill>
                  <a:srgbClr val="333F70"/>
                </a:solidFill>
                <a:latin typeface="Unbounded"/>
                <a:ea typeface="Unbounded"/>
                <a:cs typeface="Unbounded"/>
                <a:sym typeface="Unbounded"/>
              </a:rPr>
              <a:t>3</a:t>
            </a:r>
            <a:endParaRPr b="0" i="0" sz="2650" u="none" cap="none" strike="noStrike"/>
          </a:p>
        </p:txBody>
      </p:sp>
      <p:sp>
        <p:nvSpPr>
          <p:cNvPr id="96" name="Google Shape;96;p14"/>
          <p:cNvSpPr/>
          <p:nvPr/>
        </p:nvSpPr>
        <p:spPr>
          <a:xfrm>
            <a:off x="3258026" y="5689044"/>
            <a:ext cx="2933462" cy="351234"/>
          </a:xfrm>
          <a:prstGeom prst="rect">
            <a:avLst/>
          </a:prstGeom>
          <a:noFill/>
          <a:ln>
            <a:noFill/>
          </a:ln>
        </p:spPr>
        <p:txBody>
          <a:bodyPr anchorCtr="0" anchor="t" bIns="0" lIns="0" spcFirstLastPara="1" rIns="0" wrap="square" tIns="0">
            <a:noAutofit/>
          </a:bodyPr>
          <a:lstStyle/>
          <a:p>
            <a:pPr indent="0" lvl="0" marL="0" marR="0" rtl="0" algn="r">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Complete Profile</a:t>
            </a:r>
            <a:endParaRPr b="0" i="0" sz="2200" u="none" cap="none" strike="noStrike"/>
          </a:p>
        </p:txBody>
      </p:sp>
      <p:sp>
        <p:nvSpPr>
          <p:cNvPr id="97" name="Google Shape;97;p14"/>
          <p:cNvSpPr/>
          <p:nvPr/>
        </p:nvSpPr>
        <p:spPr>
          <a:xfrm>
            <a:off x="786527" y="6175058"/>
            <a:ext cx="5404961" cy="1438275"/>
          </a:xfrm>
          <a:prstGeom prst="rect">
            <a:avLst/>
          </a:prstGeom>
          <a:noFill/>
          <a:ln>
            <a:noFill/>
          </a:ln>
        </p:spPr>
        <p:txBody>
          <a:bodyPr anchorCtr="0" anchor="t" bIns="0" lIns="0" spcFirstLastPara="1" rIns="0" wrap="square" tIns="0">
            <a:noAutofit/>
          </a:bodyPr>
          <a:lstStyle/>
          <a:p>
            <a:pPr indent="0" lvl="0" marL="0" marR="0" rtl="0" algn="r">
              <a:lnSpc>
                <a:spcPct val="160000"/>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Answer a few basic questions about your website goals to help Wix personalize your experience. This helps the platform recommend suitable templates and features.</a:t>
            </a:r>
            <a:endParaRPr b="0" i="0" sz="175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5"/>
          <p:cNvSpPr/>
          <p:nvPr/>
        </p:nvSpPr>
        <p:spPr>
          <a:xfrm>
            <a:off x="793790" y="643414"/>
            <a:ext cx="6445925" cy="673418"/>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33F70"/>
              </a:buClr>
              <a:buSzPts val="4200"/>
              <a:buFont typeface="Unbounded"/>
              <a:buNone/>
            </a:pPr>
            <a:r>
              <a:rPr b="1" i="0" lang="en-US" sz="4200" u="none" cap="none" strike="noStrike">
                <a:solidFill>
                  <a:srgbClr val="333F70"/>
                </a:solidFill>
                <a:latin typeface="Unbounded"/>
                <a:ea typeface="Unbounded"/>
                <a:cs typeface="Unbounded"/>
                <a:sym typeface="Unbounded"/>
              </a:rPr>
              <a:t>Choose a Template</a:t>
            </a:r>
            <a:endParaRPr b="0" i="0" sz="4200" u="none" cap="none" strike="noStrike"/>
          </a:p>
        </p:txBody>
      </p:sp>
      <p:sp>
        <p:nvSpPr>
          <p:cNvPr id="104" name="Google Shape;104;p15"/>
          <p:cNvSpPr/>
          <p:nvPr/>
        </p:nvSpPr>
        <p:spPr>
          <a:xfrm>
            <a:off x="793790" y="1747718"/>
            <a:ext cx="13042821" cy="103441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33F70"/>
              </a:buClr>
              <a:buSzPts val="1650"/>
              <a:buFont typeface="Open Sans"/>
              <a:buNone/>
            </a:pPr>
            <a:r>
              <a:rPr b="0" i="0" lang="en-US" sz="1650" u="none" cap="none" strike="noStrike">
                <a:solidFill>
                  <a:srgbClr val="333F70"/>
                </a:solidFill>
                <a:latin typeface="Open Sans"/>
                <a:ea typeface="Open Sans"/>
                <a:cs typeface="Open Sans"/>
                <a:sym typeface="Open Sans"/>
              </a:rPr>
              <a:t>Wix offers over 800 professionally designed templates across various categories. These templates serve as excellent starting points, providing pre-designed layouts that you can customize to match your brand. You can filter templates by category, such as business, online store, portfolio, or blog, to find one that best fits your needs.</a:t>
            </a:r>
            <a:endParaRPr b="0" i="0" sz="1650" u="none" cap="none" strike="noStrike"/>
          </a:p>
        </p:txBody>
      </p:sp>
      <p:pic>
        <p:nvPicPr>
          <p:cNvPr descr="preencoded.png" id="105" name="Google Shape;105;p15"/>
          <p:cNvPicPr preferRelativeResize="0"/>
          <p:nvPr/>
        </p:nvPicPr>
        <p:blipFill rotWithShape="1">
          <a:blip r:embed="rId3">
            <a:alphaModFix/>
          </a:blip>
          <a:srcRect b="0" l="0" r="0" t="0"/>
          <a:stretch/>
        </p:blipFill>
        <p:spPr>
          <a:xfrm>
            <a:off x="793790" y="3024545"/>
            <a:ext cx="3959543" cy="2447092"/>
          </a:xfrm>
          <a:prstGeom prst="rect">
            <a:avLst/>
          </a:prstGeom>
          <a:noFill/>
          <a:ln>
            <a:noFill/>
          </a:ln>
        </p:spPr>
      </p:pic>
      <p:sp>
        <p:nvSpPr>
          <p:cNvPr id="106" name="Google Shape;106;p15"/>
          <p:cNvSpPr/>
          <p:nvPr/>
        </p:nvSpPr>
        <p:spPr>
          <a:xfrm>
            <a:off x="793790" y="5740956"/>
            <a:ext cx="3393281"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33F70"/>
              </a:buClr>
              <a:buSzPts val="2100"/>
              <a:buFont typeface="Unbounded"/>
              <a:buNone/>
            </a:pPr>
            <a:r>
              <a:rPr b="1" i="0" lang="en-US" sz="2100" u="none" cap="none" strike="noStrike">
                <a:solidFill>
                  <a:srgbClr val="333F70"/>
                </a:solidFill>
                <a:latin typeface="Unbounded"/>
                <a:ea typeface="Unbounded"/>
                <a:cs typeface="Unbounded"/>
                <a:sym typeface="Unbounded"/>
              </a:rPr>
              <a:t>Business Templates</a:t>
            </a:r>
            <a:endParaRPr b="0" i="0" sz="2100" u="none" cap="none" strike="noStrike"/>
          </a:p>
        </p:txBody>
      </p:sp>
      <p:sp>
        <p:nvSpPr>
          <p:cNvPr id="107" name="Google Shape;107;p15"/>
          <p:cNvSpPr/>
          <p:nvPr/>
        </p:nvSpPr>
        <p:spPr>
          <a:xfrm>
            <a:off x="793790" y="6206728"/>
            <a:ext cx="4168021" cy="103441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33F70"/>
              </a:buClr>
              <a:buSzPts val="1650"/>
              <a:buFont typeface="Open Sans"/>
              <a:buNone/>
            </a:pPr>
            <a:r>
              <a:rPr b="0" i="0" lang="en-US" sz="1650" u="none" cap="none" strike="noStrike">
                <a:solidFill>
                  <a:srgbClr val="333F70"/>
                </a:solidFill>
                <a:latin typeface="Open Sans"/>
                <a:ea typeface="Open Sans"/>
                <a:cs typeface="Open Sans"/>
                <a:sym typeface="Open Sans"/>
              </a:rPr>
              <a:t>Perfect for service providers, consultants, and small businesses looking to establish professional online presence.</a:t>
            </a:r>
            <a:endParaRPr b="0" i="0" sz="1650" u="none" cap="none" strike="noStrike"/>
          </a:p>
        </p:txBody>
      </p:sp>
      <p:pic>
        <p:nvPicPr>
          <p:cNvPr descr="preencoded.png" id="108" name="Google Shape;108;p15"/>
          <p:cNvPicPr preferRelativeResize="0"/>
          <p:nvPr/>
        </p:nvPicPr>
        <p:blipFill rotWithShape="1">
          <a:blip r:embed="rId4">
            <a:alphaModFix/>
          </a:blip>
          <a:srcRect b="0" l="0" r="0" t="0"/>
          <a:stretch/>
        </p:blipFill>
        <p:spPr>
          <a:xfrm>
            <a:off x="5231130" y="3024545"/>
            <a:ext cx="3959543" cy="2447092"/>
          </a:xfrm>
          <a:prstGeom prst="rect">
            <a:avLst/>
          </a:prstGeom>
          <a:noFill/>
          <a:ln>
            <a:noFill/>
          </a:ln>
        </p:spPr>
      </p:pic>
      <p:sp>
        <p:nvSpPr>
          <p:cNvPr id="109" name="Google Shape;109;p15"/>
          <p:cNvSpPr/>
          <p:nvPr/>
        </p:nvSpPr>
        <p:spPr>
          <a:xfrm>
            <a:off x="5231130" y="5740956"/>
            <a:ext cx="3902869"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33F70"/>
              </a:buClr>
              <a:buSzPts val="2100"/>
              <a:buFont typeface="Unbounded"/>
              <a:buNone/>
            </a:pPr>
            <a:r>
              <a:rPr b="1" i="0" lang="en-US" sz="2100" u="none" cap="none" strike="noStrike">
                <a:solidFill>
                  <a:srgbClr val="333F70"/>
                </a:solidFill>
                <a:latin typeface="Unbounded"/>
                <a:ea typeface="Unbounded"/>
                <a:cs typeface="Unbounded"/>
                <a:sym typeface="Unbounded"/>
              </a:rPr>
              <a:t>Online Store Templates</a:t>
            </a:r>
            <a:endParaRPr b="0" i="0" sz="2100" u="none" cap="none" strike="noStrike"/>
          </a:p>
        </p:txBody>
      </p:sp>
      <p:sp>
        <p:nvSpPr>
          <p:cNvPr id="110" name="Google Shape;110;p15"/>
          <p:cNvSpPr/>
          <p:nvPr/>
        </p:nvSpPr>
        <p:spPr>
          <a:xfrm>
            <a:off x="5231130" y="6206728"/>
            <a:ext cx="4168021" cy="1034415"/>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33F70"/>
              </a:buClr>
              <a:buSzPts val="1650"/>
              <a:buFont typeface="Open Sans"/>
              <a:buNone/>
            </a:pPr>
            <a:r>
              <a:rPr b="0" i="0" lang="en-US" sz="1650" u="none" cap="none" strike="noStrike">
                <a:solidFill>
                  <a:srgbClr val="333F70"/>
                </a:solidFill>
                <a:latin typeface="Open Sans"/>
                <a:ea typeface="Open Sans"/>
                <a:cs typeface="Open Sans"/>
                <a:sym typeface="Open Sans"/>
              </a:rPr>
              <a:t>Feature-rich templates designed for selling products, with integrated shopping cart and payment processing.</a:t>
            </a:r>
            <a:endParaRPr b="0" i="0" sz="1650" u="none" cap="none" strike="noStrike"/>
          </a:p>
        </p:txBody>
      </p:sp>
      <p:pic>
        <p:nvPicPr>
          <p:cNvPr descr="preencoded.png" id="111" name="Google Shape;111;p15"/>
          <p:cNvPicPr preferRelativeResize="0"/>
          <p:nvPr/>
        </p:nvPicPr>
        <p:blipFill rotWithShape="1">
          <a:blip r:embed="rId5">
            <a:alphaModFix/>
          </a:blip>
          <a:srcRect b="0" l="0" r="0" t="0"/>
          <a:stretch/>
        </p:blipFill>
        <p:spPr>
          <a:xfrm>
            <a:off x="9668470" y="3024545"/>
            <a:ext cx="3959662" cy="2447211"/>
          </a:xfrm>
          <a:prstGeom prst="rect">
            <a:avLst/>
          </a:prstGeom>
          <a:noFill/>
          <a:ln>
            <a:noFill/>
          </a:ln>
        </p:spPr>
      </p:pic>
      <p:sp>
        <p:nvSpPr>
          <p:cNvPr id="112" name="Google Shape;112;p15"/>
          <p:cNvSpPr/>
          <p:nvPr/>
        </p:nvSpPr>
        <p:spPr>
          <a:xfrm>
            <a:off x="9668470" y="5741075"/>
            <a:ext cx="3339227" cy="336590"/>
          </a:xfrm>
          <a:prstGeom prst="rect">
            <a:avLst/>
          </a:prstGeom>
          <a:noFill/>
          <a:ln>
            <a:noFill/>
          </a:ln>
        </p:spPr>
        <p:txBody>
          <a:bodyPr anchorCtr="0" anchor="t" bIns="0" lIns="0" spcFirstLastPara="1" rIns="0" wrap="square" tIns="0">
            <a:noAutofit/>
          </a:bodyPr>
          <a:lstStyle/>
          <a:p>
            <a:pPr indent="0" lvl="0" marL="0" marR="0" rtl="0" algn="l">
              <a:lnSpc>
                <a:spcPct val="126190"/>
              </a:lnSpc>
              <a:spcBef>
                <a:spcPts val="0"/>
              </a:spcBef>
              <a:spcAft>
                <a:spcPts val="0"/>
              </a:spcAft>
              <a:buClr>
                <a:srgbClr val="333F70"/>
              </a:buClr>
              <a:buSzPts val="2100"/>
              <a:buFont typeface="Unbounded"/>
              <a:buNone/>
            </a:pPr>
            <a:r>
              <a:rPr b="1" i="0" lang="en-US" sz="2100" u="none" cap="none" strike="noStrike">
                <a:solidFill>
                  <a:srgbClr val="333F70"/>
                </a:solidFill>
                <a:latin typeface="Unbounded"/>
                <a:ea typeface="Unbounded"/>
                <a:cs typeface="Unbounded"/>
                <a:sym typeface="Unbounded"/>
              </a:rPr>
              <a:t>Portfolio Templates</a:t>
            </a:r>
            <a:endParaRPr b="0" i="0" sz="2100" u="none" cap="none" strike="noStrike"/>
          </a:p>
        </p:txBody>
      </p:sp>
      <p:sp>
        <p:nvSpPr>
          <p:cNvPr id="113" name="Google Shape;113;p15"/>
          <p:cNvSpPr/>
          <p:nvPr/>
        </p:nvSpPr>
        <p:spPr>
          <a:xfrm>
            <a:off x="9668470" y="6206847"/>
            <a:ext cx="4168140" cy="1379220"/>
          </a:xfrm>
          <a:prstGeom prst="rect">
            <a:avLst/>
          </a:prstGeom>
          <a:noFill/>
          <a:ln>
            <a:noFill/>
          </a:ln>
        </p:spPr>
        <p:txBody>
          <a:bodyPr anchorCtr="0" anchor="t" bIns="0" lIns="0" spcFirstLastPara="1" rIns="0" wrap="square" tIns="0">
            <a:noAutofit/>
          </a:bodyPr>
          <a:lstStyle/>
          <a:p>
            <a:pPr indent="0" lvl="0" marL="0" marR="0" rtl="0" algn="l">
              <a:lnSpc>
                <a:spcPct val="163636"/>
              </a:lnSpc>
              <a:spcBef>
                <a:spcPts val="0"/>
              </a:spcBef>
              <a:spcAft>
                <a:spcPts val="0"/>
              </a:spcAft>
              <a:buClr>
                <a:srgbClr val="333F70"/>
              </a:buClr>
              <a:buSzPts val="1650"/>
              <a:buFont typeface="Open Sans"/>
              <a:buNone/>
            </a:pPr>
            <a:r>
              <a:rPr b="0" i="0" lang="en-US" sz="1650" u="none" cap="none" strike="noStrike">
                <a:solidFill>
                  <a:srgbClr val="333F70"/>
                </a:solidFill>
                <a:latin typeface="Open Sans"/>
                <a:ea typeface="Open Sans"/>
                <a:cs typeface="Open Sans"/>
                <a:sym typeface="Open Sans"/>
              </a:rPr>
              <a:t>Showcase creative work with templates designed for photographers, artists, designers and other creative professionals.</a:t>
            </a:r>
            <a:endParaRPr b="0" i="0" sz="165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6"/>
          <p:cNvSpPr/>
          <p:nvPr/>
        </p:nvSpPr>
        <p:spPr>
          <a:xfrm>
            <a:off x="786527" y="618053"/>
            <a:ext cx="6728460" cy="561737"/>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3500"/>
              <a:buFont typeface="Unbounded"/>
              <a:buNone/>
            </a:pPr>
            <a:r>
              <a:rPr b="1" i="0" lang="en-US" sz="3500" u="none" cap="none" strike="noStrike">
                <a:solidFill>
                  <a:srgbClr val="333F70"/>
                </a:solidFill>
                <a:latin typeface="Unbounded"/>
                <a:ea typeface="Unbounded"/>
                <a:cs typeface="Unbounded"/>
                <a:sym typeface="Unbounded"/>
              </a:rPr>
              <a:t>Editing Text and Images</a:t>
            </a:r>
            <a:endParaRPr b="0" i="0" sz="3500" u="none" cap="none" strike="noStrike"/>
          </a:p>
        </p:txBody>
      </p:sp>
      <p:pic>
        <p:nvPicPr>
          <p:cNvPr descr="preencoded.png" id="120" name="Google Shape;120;p16"/>
          <p:cNvPicPr preferRelativeResize="0"/>
          <p:nvPr/>
        </p:nvPicPr>
        <p:blipFill rotWithShape="1">
          <a:blip r:embed="rId3">
            <a:alphaModFix/>
          </a:blip>
          <a:srcRect b="0" l="0" r="0" t="0"/>
          <a:stretch/>
        </p:blipFill>
        <p:spPr>
          <a:xfrm>
            <a:off x="786527" y="1539359"/>
            <a:ext cx="898922" cy="1323737"/>
          </a:xfrm>
          <a:prstGeom prst="rect">
            <a:avLst/>
          </a:prstGeom>
          <a:noFill/>
          <a:ln>
            <a:noFill/>
          </a:ln>
        </p:spPr>
      </p:pic>
      <p:sp>
        <p:nvSpPr>
          <p:cNvPr id="121" name="Google Shape;121;p16"/>
          <p:cNvSpPr/>
          <p:nvPr/>
        </p:nvSpPr>
        <p:spPr>
          <a:xfrm>
            <a:off x="1955125" y="1719143"/>
            <a:ext cx="2934295" cy="2809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Select Text Elements</a:t>
            </a:r>
            <a:endParaRPr b="0" i="0" sz="1750" u="none" cap="none" strike="noStrike"/>
          </a:p>
        </p:txBody>
      </p:sp>
      <p:sp>
        <p:nvSpPr>
          <p:cNvPr id="122" name="Google Shape;122;p16"/>
          <p:cNvSpPr/>
          <p:nvPr/>
        </p:nvSpPr>
        <p:spPr>
          <a:xfrm>
            <a:off x="1955125" y="2108002"/>
            <a:ext cx="11888748" cy="57531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Click on any text box in your template to edit the content. You can change the font, size, color, and alignment using the text editor toolbar that appears.</a:t>
            </a:r>
            <a:endParaRPr b="0" i="0" sz="1400" u="none" cap="none" strike="noStrike"/>
          </a:p>
        </p:txBody>
      </p:sp>
      <p:pic>
        <p:nvPicPr>
          <p:cNvPr descr="preencoded.png" id="123" name="Google Shape;123;p16"/>
          <p:cNvPicPr preferRelativeResize="0"/>
          <p:nvPr/>
        </p:nvPicPr>
        <p:blipFill rotWithShape="1">
          <a:blip r:embed="rId4">
            <a:alphaModFix/>
          </a:blip>
          <a:srcRect b="0" l="0" r="0" t="0"/>
          <a:stretch/>
        </p:blipFill>
        <p:spPr>
          <a:xfrm>
            <a:off x="786527" y="2863096"/>
            <a:ext cx="898922" cy="1323737"/>
          </a:xfrm>
          <a:prstGeom prst="rect">
            <a:avLst/>
          </a:prstGeom>
          <a:noFill/>
          <a:ln>
            <a:noFill/>
          </a:ln>
        </p:spPr>
      </p:pic>
      <p:sp>
        <p:nvSpPr>
          <p:cNvPr id="124" name="Google Shape;124;p16"/>
          <p:cNvSpPr/>
          <p:nvPr/>
        </p:nvSpPr>
        <p:spPr>
          <a:xfrm>
            <a:off x="1955125" y="3042880"/>
            <a:ext cx="2247424" cy="2809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Update Images</a:t>
            </a:r>
            <a:endParaRPr b="0" i="0" sz="1750" u="none" cap="none" strike="noStrike"/>
          </a:p>
        </p:txBody>
      </p:sp>
      <p:sp>
        <p:nvSpPr>
          <p:cNvPr id="125" name="Google Shape;125;p16"/>
          <p:cNvSpPr/>
          <p:nvPr/>
        </p:nvSpPr>
        <p:spPr>
          <a:xfrm>
            <a:off x="1955125" y="3431738"/>
            <a:ext cx="11888748" cy="57531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Click on any image to replace it with your own. You can upload from your computer or choose from Wix's free image library with millions of professional stock photos.</a:t>
            </a:r>
            <a:endParaRPr b="0" i="0" sz="1400" u="none" cap="none" strike="noStrike"/>
          </a:p>
        </p:txBody>
      </p:sp>
      <p:pic>
        <p:nvPicPr>
          <p:cNvPr descr="preencoded.png" id="126" name="Google Shape;126;p16"/>
          <p:cNvPicPr preferRelativeResize="0"/>
          <p:nvPr/>
        </p:nvPicPr>
        <p:blipFill rotWithShape="1">
          <a:blip r:embed="rId5">
            <a:alphaModFix/>
          </a:blip>
          <a:srcRect b="0" l="0" r="0" t="0"/>
          <a:stretch/>
        </p:blipFill>
        <p:spPr>
          <a:xfrm>
            <a:off x="786527" y="4186833"/>
            <a:ext cx="898922" cy="1323737"/>
          </a:xfrm>
          <a:prstGeom prst="rect">
            <a:avLst/>
          </a:prstGeom>
          <a:noFill/>
          <a:ln>
            <a:noFill/>
          </a:ln>
        </p:spPr>
      </p:pic>
      <p:sp>
        <p:nvSpPr>
          <p:cNvPr id="127" name="Google Shape;127;p16"/>
          <p:cNvSpPr/>
          <p:nvPr/>
        </p:nvSpPr>
        <p:spPr>
          <a:xfrm>
            <a:off x="1955125" y="4366617"/>
            <a:ext cx="2500670" cy="2809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Customize Colors</a:t>
            </a:r>
            <a:endParaRPr b="0" i="0" sz="1750" u="none" cap="none" strike="noStrike"/>
          </a:p>
        </p:txBody>
      </p:sp>
      <p:sp>
        <p:nvSpPr>
          <p:cNvPr id="128" name="Google Shape;128;p16"/>
          <p:cNvSpPr/>
          <p:nvPr/>
        </p:nvSpPr>
        <p:spPr>
          <a:xfrm>
            <a:off x="1955125" y="4755475"/>
            <a:ext cx="11888748" cy="57531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Change your site's color scheme by selecting the "Design" menu and accessing the color palette. Choose colors that match your brand identity.</a:t>
            </a:r>
            <a:endParaRPr b="0" i="0" sz="1400" u="none" cap="none" strike="noStrike"/>
          </a:p>
        </p:txBody>
      </p:sp>
      <p:pic>
        <p:nvPicPr>
          <p:cNvPr descr="preencoded.png" id="129" name="Google Shape;129;p16"/>
          <p:cNvPicPr preferRelativeResize="0"/>
          <p:nvPr/>
        </p:nvPicPr>
        <p:blipFill rotWithShape="1">
          <a:blip r:embed="rId6">
            <a:alphaModFix/>
          </a:blip>
          <a:srcRect b="0" l="0" r="0" t="0"/>
          <a:stretch/>
        </p:blipFill>
        <p:spPr>
          <a:xfrm>
            <a:off x="786527" y="5510570"/>
            <a:ext cx="898922" cy="1323737"/>
          </a:xfrm>
          <a:prstGeom prst="rect">
            <a:avLst/>
          </a:prstGeom>
          <a:noFill/>
          <a:ln>
            <a:noFill/>
          </a:ln>
        </p:spPr>
      </p:pic>
      <p:sp>
        <p:nvSpPr>
          <p:cNvPr id="130" name="Google Shape;130;p16"/>
          <p:cNvSpPr/>
          <p:nvPr/>
        </p:nvSpPr>
        <p:spPr>
          <a:xfrm>
            <a:off x="1955125" y="5690354"/>
            <a:ext cx="2552938" cy="2809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Arrange Elements</a:t>
            </a:r>
            <a:endParaRPr b="0" i="0" sz="1750" u="none" cap="none" strike="noStrike"/>
          </a:p>
        </p:txBody>
      </p:sp>
      <p:sp>
        <p:nvSpPr>
          <p:cNvPr id="131" name="Google Shape;131;p16"/>
          <p:cNvSpPr/>
          <p:nvPr/>
        </p:nvSpPr>
        <p:spPr>
          <a:xfrm>
            <a:off x="1955125" y="6079212"/>
            <a:ext cx="11888748" cy="57531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Drag elements to reposition them. Use the handles that appear when an element is selected to resize it or the right-click menu for additional options.</a:t>
            </a:r>
            <a:endParaRPr b="0" i="0" sz="1400" u="none" cap="none" strike="noStrike"/>
          </a:p>
        </p:txBody>
      </p:sp>
      <p:sp>
        <p:nvSpPr>
          <p:cNvPr id="132" name="Google Shape;132;p16"/>
          <p:cNvSpPr/>
          <p:nvPr/>
        </p:nvSpPr>
        <p:spPr>
          <a:xfrm>
            <a:off x="786527" y="7036475"/>
            <a:ext cx="13057346" cy="57531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The Wix editor gives you complete freedom to customize every aspect of your website. Remember to maintain consistency in your fonts and colors throughout your site for a professional look. Don't worry about making mistakes – you can always undo changes or revert to previous versions of your site.</a:t>
            </a:r>
            <a:endParaRPr b="0" i="0" sz="1400" u="none" cap="none" strike="noStrike"/>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17"/>
          <p:cNvSpPr/>
          <p:nvPr/>
        </p:nvSpPr>
        <p:spPr>
          <a:xfrm>
            <a:off x="918978" y="929301"/>
            <a:ext cx="4678500" cy="567000"/>
          </a:xfrm>
          <a:prstGeom prst="rect">
            <a:avLst/>
          </a:prstGeom>
          <a:noFill/>
          <a:ln>
            <a:noFill/>
          </a:ln>
        </p:spPr>
        <p:txBody>
          <a:bodyPr anchorCtr="0" anchor="t" bIns="0" lIns="0" spcFirstLastPara="1" rIns="0" wrap="square" tIns="0">
            <a:noAutofit/>
          </a:bodyPr>
          <a:lstStyle/>
          <a:p>
            <a:pPr indent="0" lvl="0" marL="0" marR="0" rtl="0" algn="l">
              <a:lnSpc>
                <a:spcPct val="125352"/>
              </a:lnSpc>
              <a:spcBef>
                <a:spcPts val="0"/>
              </a:spcBef>
              <a:spcAft>
                <a:spcPts val="0"/>
              </a:spcAft>
              <a:buClr>
                <a:srgbClr val="333F70"/>
              </a:buClr>
              <a:buSzPts val="3550"/>
              <a:buFont typeface="Unbounded"/>
              <a:buNone/>
            </a:pPr>
            <a:r>
              <a:rPr b="1" i="0" lang="en-US" sz="3550" u="none" cap="none" strike="noStrike">
                <a:solidFill>
                  <a:srgbClr val="333F70"/>
                </a:solidFill>
                <a:latin typeface="Unbounded"/>
                <a:ea typeface="Unbounded"/>
                <a:cs typeface="Unbounded"/>
                <a:sym typeface="Unbounded"/>
              </a:rPr>
              <a:t>Adding Sections</a:t>
            </a:r>
            <a:endParaRPr b="0" i="0" sz="3550" u="none" cap="none" strike="noStrike"/>
          </a:p>
        </p:txBody>
      </p:sp>
      <p:grpSp>
        <p:nvGrpSpPr>
          <p:cNvPr id="139" name="Google Shape;139;p17"/>
          <p:cNvGrpSpPr/>
          <p:nvPr/>
        </p:nvGrpSpPr>
        <p:grpSpPr>
          <a:xfrm>
            <a:off x="7751815" y="1159626"/>
            <a:ext cx="4226700" cy="1931700"/>
            <a:chOff x="656915" y="4874976"/>
            <a:chExt cx="4226700" cy="1931700"/>
          </a:xfrm>
        </p:grpSpPr>
        <p:sp>
          <p:nvSpPr>
            <p:cNvPr id="140" name="Google Shape;140;p17"/>
            <p:cNvSpPr/>
            <p:nvPr/>
          </p:nvSpPr>
          <p:spPr>
            <a:xfrm>
              <a:off x="656915" y="4874976"/>
              <a:ext cx="4226700" cy="1931700"/>
            </a:xfrm>
            <a:prstGeom prst="roundRect">
              <a:avLst>
                <a:gd fmla="val 3946"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7"/>
            <p:cNvSpPr/>
            <p:nvPr/>
          </p:nvSpPr>
          <p:spPr>
            <a:xfrm>
              <a:off x="845986" y="5064048"/>
              <a:ext cx="2268300" cy="283500"/>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Section Types</a:t>
              </a:r>
              <a:endParaRPr b="0" i="0" sz="1750" u="none" cap="none" strike="noStrike"/>
            </a:p>
          </p:txBody>
        </p:sp>
        <p:sp>
          <p:nvSpPr>
            <p:cNvPr id="142" name="Google Shape;142;p17"/>
            <p:cNvSpPr/>
            <p:nvPr/>
          </p:nvSpPr>
          <p:spPr>
            <a:xfrm>
              <a:off x="845986" y="5456358"/>
              <a:ext cx="3848400" cy="116100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Wix offers numerous pre-designed sections including headers, galleries, contact forms, testimonials, pricing tables, and many more that you can add with just a few clicks.</a:t>
              </a:r>
              <a:endParaRPr b="0" i="0" sz="1400" u="none" cap="none" strike="noStrike"/>
            </a:p>
          </p:txBody>
        </p:sp>
      </p:grpSp>
      <p:grpSp>
        <p:nvGrpSpPr>
          <p:cNvPr id="143" name="Google Shape;143;p17"/>
          <p:cNvGrpSpPr/>
          <p:nvPr/>
        </p:nvGrpSpPr>
        <p:grpSpPr>
          <a:xfrm>
            <a:off x="7751816" y="3472001"/>
            <a:ext cx="4226700" cy="1931700"/>
            <a:chOff x="5064966" y="4874976"/>
            <a:chExt cx="4226700" cy="1931700"/>
          </a:xfrm>
        </p:grpSpPr>
        <p:sp>
          <p:nvSpPr>
            <p:cNvPr id="144" name="Google Shape;144;p17"/>
            <p:cNvSpPr/>
            <p:nvPr/>
          </p:nvSpPr>
          <p:spPr>
            <a:xfrm>
              <a:off x="5064966" y="4874976"/>
              <a:ext cx="4226700" cy="1931700"/>
            </a:xfrm>
            <a:prstGeom prst="roundRect">
              <a:avLst>
                <a:gd fmla="val 3946"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5254037" y="5064048"/>
              <a:ext cx="2338500" cy="283500"/>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Adding Sections</a:t>
              </a:r>
              <a:endParaRPr b="0" i="0" sz="1750" u="none" cap="none" strike="noStrike"/>
            </a:p>
          </p:txBody>
        </p:sp>
        <p:sp>
          <p:nvSpPr>
            <p:cNvPr id="146" name="Google Shape;146;p17"/>
            <p:cNvSpPr/>
            <p:nvPr/>
          </p:nvSpPr>
          <p:spPr>
            <a:xfrm>
              <a:off x="5254037" y="5456358"/>
              <a:ext cx="3848400" cy="116100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Click the "Add" button in the editor menu, then select "Section" to browse through available options. Choose one that matches your needs and click to add it to your page.</a:t>
              </a:r>
              <a:endParaRPr b="0" i="0" sz="1400" u="none" cap="none" strike="noStrike"/>
            </a:p>
          </p:txBody>
        </p:sp>
      </p:grpSp>
      <p:grpSp>
        <p:nvGrpSpPr>
          <p:cNvPr id="147" name="Google Shape;147;p17"/>
          <p:cNvGrpSpPr/>
          <p:nvPr/>
        </p:nvGrpSpPr>
        <p:grpSpPr>
          <a:xfrm>
            <a:off x="7751817" y="5784376"/>
            <a:ext cx="4226700" cy="1931700"/>
            <a:chOff x="9473017" y="4874976"/>
            <a:chExt cx="4226700" cy="1931700"/>
          </a:xfrm>
        </p:grpSpPr>
        <p:sp>
          <p:nvSpPr>
            <p:cNvPr id="148" name="Google Shape;148;p17"/>
            <p:cNvSpPr/>
            <p:nvPr/>
          </p:nvSpPr>
          <p:spPr>
            <a:xfrm>
              <a:off x="9473017" y="4874976"/>
              <a:ext cx="4226700" cy="1931700"/>
            </a:xfrm>
            <a:prstGeom prst="roundRect">
              <a:avLst>
                <a:gd fmla="val 3946"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7"/>
            <p:cNvSpPr/>
            <p:nvPr/>
          </p:nvSpPr>
          <p:spPr>
            <a:xfrm>
              <a:off x="9662088" y="5064048"/>
              <a:ext cx="3124200" cy="283500"/>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Customizing Sections</a:t>
              </a:r>
              <a:endParaRPr b="0" i="0" sz="1750" u="none" cap="none" strike="noStrike"/>
            </a:p>
          </p:txBody>
        </p:sp>
        <p:sp>
          <p:nvSpPr>
            <p:cNvPr id="150" name="Google Shape;150;p17"/>
            <p:cNvSpPr/>
            <p:nvPr/>
          </p:nvSpPr>
          <p:spPr>
            <a:xfrm>
              <a:off x="9662088" y="5456358"/>
              <a:ext cx="3848400" cy="116100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After adding a section, you can customize it just like any other part of your site. Change colors, images, text, and layout to match your brand and design preferences.</a:t>
              </a:r>
              <a:endParaRPr b="0" i="0" sz="1400" u="none" cap="none" strike="noStrike"/>
            </a:p>
          </p:txBody>
        </p:sp>
      </p:grpSp>
      <p:sp>
        <p:nvSpPr>
          <p:cNvPr id="151" name="Google Shape;151;p17"/>
          <p:cNvSpPr/>
          <p:nvPr/>
        </p:nvSpPr>
        <p:spPr>
          <a:xfrm>
            <a:off x="1044236" y="2510825"/>
            <a:ext cx="4428000" cy="580500"/>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900" u="none" cap="none" strike="noStrike">
                <a:solidFill>
                  <a:srgbClr val="333F70"/>
                </a:solidFill>
                <a:latin typeface="Open Sans"/>
                <a:ea typeface="Open Sans"/>
                <a:cs typeface="Open Sans"/>
                <a:sym typeface="Open Sans"/>
              </a:rPr>
              <a:t>Sections are pre-designed blocks that help you add functionality and visual interest to your website. They save time and ensure a professional look while maintaining design consistency. For beginners, using these ready-made sections is much easier than trying to create complex layouts from scratch.</a:t>
            </a:r>
            <a:endParaRPr b="0" i="0" sz="1900" u="none" cap="none" strike="noStrike"/>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18"/>
          <p:cNvSpPr/>
          <p:nvPr/>
        </p:nvSpPr>
        <p:spPr>
          <a:xfrm>
            <a:off x="793804" y="998350"/>
            <a:ext cx="10347900" cy="7089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Previewing Your Site</a:t>
            </a:r>
            <a:endParaRPr b="0" i="0" sz="4450" u="none" cap="none" strike="noStrike"/>
          </a:p>
        </p:txBody>
      </p:sp>
      <p:sp>
        <p:nvSpPr>
          <p:cNvPr id="158" name="Google Shape;158;p18"/>
          <p:cNvSpPr/>
          <p:nvPr/>
        </p:nvSpPr>
        <p:spPr>
          <a:xfrm>
            <a:off x="793790" y="2160746"/>
            <a:ext cx="13042821"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Before publishing your website, it's essential to preview it across different devices. Wix makes this easy with its preview mode, accessible by clicking the "Preview" button at the top right of the editor. This allows you to see exactly how your site will look to visitors using various devices.</a:t>
            </a:r>
            <a:endParaRPr b="0" i="0" sz="1750" u="none" cap="none" strike="noStrike"/>
          </a:p>
        </p:txBody>
      </p:sp>
      <p:sp>
        <p:nvSpPr>
          <p:cNvPr id="159" name="Google Shape;159;p18"/>
          <p:cNvSpPr/>
          <p:nvPr/>
        </p:nvSpPr>
        <p:spPr>
          <a:xfrm>
            <a:off x="793790" y="3504605"/>
            <a:ext cx="130428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While previewing, test all your links, forms, and interactive elements to ensure everything works correctly. Pay special attention to the mobile view, as many visitors will access your site from smartphones.</a:t>
            </a:r>
            <a:endParaRPr b="0" i="0" sz="1750" u="none" cap="none" strike="noStrike"/>
          </a:p>
        </p:txBody>
      </p:sp>
      <p:sp>
        <p:nvSpPr>
          <p:cNvPr id="160" name="Google Shape;160;p18"/>
          <p:cNvSpPr/>
          <p:nvPr/>
        </p:nvSpPr>
        <p:spPr>
          <a:xfrm>
            <a:off x="793790" y="4485561"/>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1" name="Google Shape;161;p18"/>
          <p:cNvPicPr preferRelativeResize="0"/>
          <p:nvPr/>
        </p:nvPicPr>
        <p:blipFill rotWithShape="1">
          <a:blip r:embed="rId3">
            <a:alphaModFix/>
          </a:blip>
          <a:srcRect b="0" l="0" r="0" t="0"/>
          <a:stretch/>
        </p:blipFill>
        <p:spPr>
          <a:xfrm>
            <a:off x="878860" y="4528066"/>
            <a:ext cx="340162" cy="425291"/>
          </a:xfrm>
          <a:prstGeom prst="rect">
            <a:avLst/>
          </a:prstGeom>
          <a:noFill/>
          <a:ln>
            <a:noFill/>
          </a:ln>
        </p:spPr>
      </p:pic>
      <p:sp>
        <p:nvSpPr>
          <p:cNvPr id="162" name="Google Shape;162;p18"/>
          <p:cNvSpPr/>
          <p:nvPr/>
        </p:nvSpPr>
        <p:spPr>
          <a:xfrm>
            <a:off x="1530906" y="4563428"/>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Desktop View</a:t>
            </a:r>
            <a:endParaRPr b="0" i="0" sz="2200" u="none" cap="none" strike="noStrike"/>
          </a:p>
        </p:txBody>
      </p:sp>
      <p:sp>
        <p:nvSpPr>
          <p:cNvPr id="163" name="Google Shape;163;p18"/>
          <p:cNvSpPr/>
          <p:nvPr/>
        </p:nvSpPr>
        <p:spPr>
          <a:xfrm>
            <a:off x="1530906" y="5053846"/>
            <a:ext cx="3421499" cy="217741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See how your website will appear on computer screens, which is typically how most visitors will experience your site. Check that all elements are properly aligned and sized.</a:t>
            </a:r>
            <a:endParaRPr b="0" i="0" sz="1750" u="none" cap="none" strike="noStrike"/>
          </a:p>
        </p:txBody>
      </p:sp>
      <p:sp>
        <p:nvSpPr>
          <p:cNvPr id="164" name="Google Shape;164;p18"/>
          <p:cNvSpPr/>
          <p:nvPr/>
        </p:nvSpPr>
        <p:spPr>
          <a:xfrm>
            <a:off x="5235893" y="4485561"/>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5" name="Google Shape;165;p18"/>
          <p:cNvPicPr preferRelativeResize="0"/>
          <p:nvPr/>
        </p:nvPicPr>
        <p:blipFill rotWithShape="1">
          <a:blip r:embed="rId4">
            <a:alphaModFix/>
          </a:blip>
          <a:srcRect b="0" l="0" r="0" t="0"/>
          <a:stretch/>
        </p:blipFill>
        <p:spPr>
          <a:xfrm>
            <a:off x="5320963" y="4528066"/>
            <a:ext cx="340162" cy="425291"/>
          </a:xfrm>
          <a:prstGeom prst="rect">
            <a:avLst/>
          </a:prstGeom>
          <a:noFill/>
          <a:ln>
            <a:noFill/>
          </a:ln>
        </p:spPr>
      </p:pic>
      <p:sp>
        <p:nvSpPr>
          <p:cNvPr id="166" name="Google Shape;166;p18"/>
          <p:cNvSpPr/>
          <p:nvPr/>
        </p:nvSpPr>
        <p:spPr>
          <a:xfrm>
            <a:off x="5973008" y="4563428"/>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Tablet View</a:t>
            </a:r>
            <a:endParaRPr b="0" i="0" sz="2200" u="none" cap="none" strike="noStrike"/>
          </a:p>
        </p:txBody>
      </p:sp>
      <p:sp>
        <p:nvSpPr>
          <p:cNvPr id="167" name="Google Shape;167;p18"/>
          <p:cNvSpPr/>
          <p:nvPr/>
        </p:nvSpPr>
        <p:spPr>
          <a:xfrm>
            <a:off x="5973008" y="5053846"/>
            <a:ext cx="3421499" cy="1814513"/>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Preview how your site looks on medium-sized screens like iPads and other tablets. Ensure that your layout adjusts appropriately for these devices.</a:t>
            </a:r>
            <a:endParaRPr b="0" i="0" sz="1750" u="none" cap="none" strike="noStrike"/>
          </a:p>
        </p:txBody>
      </p:sp>
      <p:sp>
        <p:nvSpPr>
          <p:cNvPr id="168" name="Google Shape;168;p18"/>
          <p:cNvSpPr/>
          <p:nvPr/>
        </p:nvSpPr>
        <p:spPr>
          <a:xfrm>
            <a:off x="9677995" y="4485561"/>
            <a:ext cx="510302" cy="510302"/>
          </a:xfrm>
          <a:prstGeom prst="roundRect">
            <a:avLst>
              <a:gd fmla="val 18669" name="adj"/>
            </a:avLst>
          </a:prstGeom>
          <a:solidFill>
            <a:srgbClr val="D6F5EE"/>
          </a:solidFill>
          <a:ln cap="flat" cmpd="sng" w="9525">
            <a:solidFill>
              <a:srgbClr val="BCDBD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9" name="Google Shape;169;p18"/>
          <p:cNvPicPr preferRelativeResize="0"/>
          <p:nvPr/>
        </p:nvPicPr>
        <p:blipFill rotWithShape="1">
          <a:blip r:embed="rId5">
            <a:alphaModFix/>
          </a:blip>
          <a:srcRect b="0" l="0" r="0" t="0"/>
          <a:stretch/>
        </p:blipFill>
        <p:spPr>
          <a:xfrm>
            <a:off x="9763065" y="4528066"/>
            <a:ext cx="340162" cy="425291"/>
          </a:xfrm>
          <a:prstGeom prst="rect">
            <a:avLst/>
          </a:prstGeom>
          <a:noFill/>
          <a:ln>
            <a:noFill/>
          </a:ln>
        </p:spPr>
      </p:pic>
      <p:sp>
        <p:nvSpPr>
          <p:cNvPr id="170" name="Google Shape;170;p18"/>
          <p:cNvSpPr/>
          <p:nvPr/>
        </p:nvSpPr>
        <p:spPr>
          <a:xfrm>
            <a:off x="10415111" y="4563428"/>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Mobile View</a:t>
            </a:r>
            <a:endParaRPr b="0" i="0" sz="2200" u="none" cap="none" strike="noStrike"/>
          </a:p>
        </p:txBody>
      </p:sp>
      <p:sp>
        <p:nvSpPr>
          <p:cNvPr id="171" name="Google Shape;171;p18"/>
          <p:cNvSpPr/>
          <p:nvPr/>
        </p:nvSpPr>
        <p:spPr>
          <a:xfrm>
            <a:off x="10415111" y="5053846"/>
            <a:ext cx="3421499" cy="217741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Verify your site's appearance on smartphones, which is crucial as over 50% of web traffic comes from mobile devices. Check that text is readable and buttons are easy to tap.</a:t>
            </a:r>
            <a:endParaRPr b="0" i="0" sz="1750" u="none" cap="none" strike="noStrike"/>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9"/>
          <p:cNvSpPr/>
          <p:nvPr/>
        </p:nvSpPr>
        <p:spPr>
          <a:xfrm>
            <a:off x="793806" y="844500"/>
            <a:ext cx="11117700" cy="708900"/>
          </a:xfrm>
          <a:prstGeom prst="rect">
            <a:avLst/>
          </a:prstGeom>
          <a:noFill/>
          <a:ln>
            <a:noFill/>
          </a:ln>
        </p:spPr>
        <p:txBody>
          <a:bodyPr anchorCtr="0" anchor="t" bIns="0" lIns="0" spcFirstLastPara="1" rIns="0" wrap="square" tIns="0">
            <a:noAutofit/>
          </a:bodyPr>
          <a:lstStyle/>
          <a:p>
            <a:pPr indent="0" lvl="0" marL="0" marR="0" rtl="0" algn="l">
              <a:lnSpc>
                <a:spcPct val="124719"/>
              </a:lnSpc>
              <a:spcBef>
                <a:spcPts val="0"/>
              </a:spcBef>
              <a:spcAft>
                <a:spcPts val="0"/>
              </a:spcAft>
              <a:buClr>
                <a:srgbClr val="333F70"/>
              </a:buClr>
              <a:buSzPts val="4450"/>
              <a:buFont typeface="Unbounded"/>
              <a:buNone/>
            </a:pPr>
            <a:r>
              <a:rPr b="1" i="0" lang="en-US" sz="4450" u="none" cap="none" strike="noStrike">
                <a:solidFill>
                  <a:srgbClr val="333F70"/>
                </a:solidFill>
                <a:latin typeface="Unbounded"/>
                <a:ea typeface="Unbounded"/>
                <a:cs typeface="Unbounded"/>
                <a:sym typeface="Unbounded"/>
              </a:rPr>
              <a:t>Publishing Your Site</a:t>
            </a:r>
            <a:endParaRPr b="0" i="0" sz="4450" u="none" cap="none" strike="noStrike"/>
          </a:p>
        </p:txBody>
      </p:sp>
      <p:pic>
        <p:nvPicPr>
          <p:cNvPr descr="preencoded.png" id="178" name="Google Shape;178;p19"/>
          <p:cNvPicPr preferRelativeResize="0"/>
          <p:nvPr/>
        </p:nvPicPr>
        <p:blipFill rotWithShape="1">
          <a:blip r:embed="rId3">
            <a:alphaModFix/>
          </a:blip>
          <a:srcRect b="0" l="0" r="0" t="0"/>
          <a:stretch/>
        </p:blipFill>
        <p:spPr>
          <a:xfrm>
            <a:off x="793790" y="2006917"/>
            <a:ext cx="4347567" cy="907256"/>
          </a:xfrm>
          <a:prstGeom prst="rect">
            <a:avLst/>
          </a:prstGeom>
          <a:noFill/>
          <a:ln>
            <a:noFill/>
          </a:ln>
        </p:spPr>
      </p:pic>
      <p:sp>
        <p:nvSpPr>
          <p:cNvPr id="179" name="Google Shape;179;p19"/>
          <p:cNvSpPr/>
          <p:nvPr/>
        </p:nvSpPr>
        <p:spPr>
          <a:xfrm>
            <a:off x="1020604" y="3254335"/>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Click "Publish"</a:t>
            </a:r>
            <a:endParaRPr b="0" i="0" sz="2200" u="none" cap="none" strike="noStrike"/>
          </a:p>
        </p:txBody>
      </p:sp>
      <p:sp>
        <p:nvSpPr>
          <p:cNvPr id="180" name="Google Shape;180;p19"/>
          <p:cNvSpPr/>
          <p:nvPr/>
        </p:nvSpPr>
        <p:spPr>
          <a:xfrm>
            <a:off x="1020604" y="3744754"/>
            <a:ext cx="3893939"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When your site is ready, click the "Publish" button in the top right corner</a:t>
            </a:r>
            <a:endParaRPr b="0" i="0" sz="1750" u="none" cap="none" strike="noStrike"/>
          </a:p>
        </p:txBody>
      </p:sp>
      <p:pic>
        <p:nvPicPr>
          <p:cNvPr descr="preencoded.png" id="181" name="Google Shape;181;p19"/>
          <p:cNvPicPr preferRelativeResize="0"/>
          <p:nvPr/>
        </p:nvPicPr>
        <p:blipFill rotWithShape="1">
          <a:blip r:embed="rId4">
            <a:alphaModFix/>
          </a:blip>
          <a:srcRect b="0" l="0" r="0" t="0"/>
          <a:stretch/>
        </p:blipFill>
        <p:spPr>
          <a:xfrm>
            <a:off x="5141357" y="2006917"/>
            <a:ext cx="4347567" cy="907256"/>
          </a:xfrm>
          <a:prstGeom prst="rect">
            <a:avLst/>
          </a:prstGeom>
          <a:noFill/>
          <a:ln>
            <a:noFill/>
          </a:ln>
        </p:spPr>
      </p:pic>
      <p:sp>
        <p:nvSpPr>
          <p:cNvPr id="182" name="Google Shape;182;p19"/>
          <p:cNvSpPr/>
          <p:nvPr/>
        </p:nvSpPr>
        <p:spPr>
          <a:xfrm>
            <a:off x="5368171" y="3254335"/>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Choose Domain</a:t>
            </a:r>
            <a:endParaRPr b="0" i="0" sz="2200" u="none" cap="none" strike="noStrike"/>
          </a:p>
        </p:txBody>
      </p:sp>
      <p:sp>
        <p:nvSpPr>
          <p:cNvPr id="183" name="Google Shape;183;p19"/>
          <p:cNvSpPr/>
          <p:nvPr/>
        </p:nvSpPr>
        <p:spPr>
          <a:xfrm>
            <a:off x="5368171" y="3744754"/>
            <a:ext cx="389393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Select a free Wix subdomain or connect your own custom domain</a:t>
            </a:r>
            <a:endParaRPr b="0" i="0" sz="1750" u="none" cap="none" strike="noStrike"/>
          </a:p>
        </p:txBody>
      </p:sp>
      <p:pic>
        <p:nvPicPr>
          <p:cNvPr descr="preencoded.png" id="184" name="Google Shape;184;p19"/>
          <p:cNvPicPr preferRelativeResize="0"/>
          <p:nvPr/>
        </p:nvPicPr>
        <p:blipFill rotWithShape="1">
          <a:blip r:embed="rId5">
            <a:alphaModFix/>
          </a:blip>
          <a:srcRect b="0" l="0" r="0" t="0"/>
          <a:stretch/>
        </p:blipFill>
        <p:spPr>
          <a:xfrm>
            <a:off x="9488924" y="2006917"/>
            <a:ext cx="4347567" cy="907256"/>
          </a:xfrm>
          <a:prstGeom prst="rect">
            <a:avLst/>
          </a:prstGeom>
          <a:noFill/>
          <a:ln>
            <a:noFill/>
          </a:ln>
        </p:spPr>
      </p:pic>
      <p:sp>
        <p:nvSpPr>
          <p:cNvPr id="185" name="Google Shape;185;p19"/>
          <p:cNvSpPr/>
          <p:nvPr/>
        </p:nvSpPr>
        <p:spPr>
          <a:xfrm>
            <a:off x="9715738" y="3254335"/>
            <a:ext cx="2835235" cy="354330"/>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Clr>
                <a:srgbClr val="333F70"/>
              </a:buClr>
              <a:buSzPts val="2200"/>
              <a:buFont typeface="Unbounded"/>
              <a:buNone/>
            </a:pPr>
            <a:r>
              <a:rPr b="1" i="0" lang="en-US" sz="2200" u="none" cap="none" strike="noStrike">
                <a:solidFill>
                  <a:srgbClr val="333F70"/>
                </a:solidFill>
                <a:latin typeface="Unbounded"/>
                <a:ea typeface="Unbounded"/>
                <a:cs typeface="Unbounded"/>
                <a:sym typeface="Unbounded"/>
              </a:rPr>
              <a:t>Share Your Site</a:t>
            </a:r>
            <a:endParaRPr b="0" i="0" sz="2200" u="none" cap="none" strike="noStrike"/>
          </a:p>
        </p:txBody>
      </p:sp>
      <p:sp>
        <p:nvSpPr>
          <p:cNvPr id="186" name="Google Shape;186;p19"/>
          <p:cNvSpPr/>
          <p:nvPr/>
        </p:nvSpPr>
        <p:spPr>
          <a:xfrm>
            <a:off x="9715738" y="3744754"/>
            <a:ext cx="3893939"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Promote your new website on social media and other channels</a:t>
            </a:r>
            <a:endParaRPr b="0" i="0" sz="1750" u="none" cap="none" strike="noStrike"/>
          </a:p>
        </p:txBody>
      </p:sp>
      <p:sp>
        <p:nvSpPr>
          <p:cNvPr id="187" name="Google Shape;187;p19"/>
          <p:cNvSpPr/>
          <p:nvPr/>
        </p:nvSpPr>
        <p:spPr>
          <a:xfrm>
            <a:off x="793790" y="5315426"/>
            <a:ext cx="13042821" cy="1088708"/>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Publishing your website makes it live and accessible to anyone on the internet. This exciting step transforms your hard work into a real online presence. The process is simple: just click the "Publish" button in the editor, and Wix will handle all the technical aspects of making your site live.</a:t>
            </a:r>
            <a:endParaRPr b="0" i="0" sz="1750" u="none" cap="none" strike="noStrike"/>
          </a:p>
        </p:txBody>
      </p:sp>
      <p:sp>
        <p:nvSpPr>
          <p:cNvPr id="188" name="Google Shape;188;p19"/>
          <p:cNvSpPr/>
          <p:nvPr/>
        </p:nvSpPr>
        <p:spPr>
          <a:xfrm>
            <a:off x="793790" y="6659285"/>
            <a:ext cx="13042821" cy="725805"/>
          </a:xfrm>
          <a:prstGeom prst="rect">
            <a:avLst/>
          </a:prstGeom>
          <a:noFill/>
          <a:ln>
            <a:noFill/>
          </a:ln>
        </p:spPr>
        <p:txBody>
          <a:bodyPr anchorCtr="0" anchor="t" bIns="0" lIns="0" spcFirstLastPara="1" rIns="0" wrap="square" tIns="0">
            <a:noAutofit/>
          </a:bodyPr>
          <a:lstStyle/>
          <a:p>
            <a:pPr indent="0" lvl="0" marL="0" marR="0" rtl="0" algn="l">
              <a:lnSpc>
                <a:spcPct val="162857"/>
              </a:lnSpc>
              <a:spcBef>
                <a:spcPts val="0"/>
              </a:spcBef>
              <a:spcAft>
                <a:spcPts val="0"/>
              </a:spcAft>
              <a:buClr>
                <a:srgbClr val="333F70"/>
              </a:buClr>
              <a:buSzPts val="1750"/>
              <a:buFont typeface="Open Sans"/>
              <a:buNone/>
            </a:pPr>
            <a:r>
              <a:rPr b="0" i="0" lang="en-US" sz="1750" u="none" cap="none" strike="noStrike">
                <a:solidFill>
                  <a:srgbClr val="333F70"/>
                </a:solidFill>
                <a:latin typeface="Open Sans"/>
                <a:ea typeface="Open Sans"/>
                <a:cs typeface="Open Sans"/>
                <a:sym typeface="Open Sans"/>
              </a:rPr>
              <a:t>Once published, you'll receive a confirmation along with the URL where your site can be accessed. This is a good time to do a final check of your site on the live domain to ensure everything appears and functions as expected.</a:t>
            </a:r>
            <a:endParaRPr b="0" i="0" sz="1750" u="none" cap="none" strike="noStrike"/>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20"/>
          <p:cNvSpPr/>
          <p:nvPr/>
        </p:nvSpPr>
        <p:spPr>
          <a:xfrm>
            <a:off x="793790" y="763072"/>
            <a:ext cx="6051233" cy="566976"/>
          </a:xfrm>
          <a:prstGeom prst="rect">
            <a:avLst/>
          </a:prstGeom>
          <a:noFill/>
          <a:ln>
            <a:noFill/>
          </a:ln>
        </p:spPr>
        <p:txBody>
          <a:bodyPr anchorCtr="0" anchor="t" bIns="0" lIns="0" spcFirstLastPara="1" rIns="0" wrap="square" tIns="0">
            <a:noAutofit/>
          </a:bodyPr>
          <a:lstStyle/>
          <a:p>
            <a:pPr indent="0" lvl="0" marL="0" marR="0" rtl="0" algn="l">
              <a:lnSpc>
                <a:spcPct val="125352"/>
              </a:lnSpc>
              <a:spcBef>
                <a:spcPts val="0"/>
              </a:spcBef>
              <a:spcAft>
                <a:spcPts val="0"/>
              </a:spcAft>
              <a:buClr>
                <a:srgbClr val="333F70"/>
              </a:buClr>
              <a:buSzPts val="3550"/>
              <a:buFont typeface="Unbounded"/>
              <a:buNone/>
            </a:pPr>
            <a:r>
              <a:rPr b="1" i="0" lang="en-US" sz="3550" u="none" cap="none" strike="noStrike">
                <a:solidFill>
                  <a:srgbClr val="333F70"/>
                </a:solidFill>
                <a:latin typeface="Unbounded"/>
                <a:ea typeface="Unbounded"/>
                <a:cs typeface="Unbounded"/>
                <a:sym typeface="Unbounded"/>
              </a:rPr>
              <a:t>Free vs Paid Domains</a:t>
            </a:r>
            <a:endParaRPr b="0" i="0" sz="3550" u="none" cap="none" strike="noStrike"/>
          </a:p>
        </p:txBody>
      </p:sp>
      <p:sp>
        <p:nvSpPr>
          <p:cNvPr id="195" name="Google Shape;195;p20"/>
          <p:cNvSpPr/>
          <p:nvPr/>
        </p:nvSpPr>
        <p:spPr>
          <a:xfrm>
            <a:off x="3220998" y="1692950"/>
            <a:ext cx="2268260" cy="283488"/>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Free Domain</a:t>
            </a:r>
            <a:endParaRPr b="0" i="0" sz="1750" u="none" cap="none" strike="noStrike"/>
          </a:p>
        </p:txBody>
      </p:sp>
      <p:sp>
        <p:nvSpPr>
          <p:cNvPr id="196" name="Google Shape;196;p20"/>
          <p:cNvSpPr/>
          <p:nvPr/>
        </p:nvSpPr>
        <p:spPr>
          <a:xfrm>
            <a:off x="793790" y="2085261"/>
            <a:ext cx="4695468" cy="290274"/>
          </a:xfrm>
          <a:prstGeom prst="rect">
            <a:avLst/>
          </a:prstGeom>
          <a:noFill/>
          <a:ln>
            <a:noFill/>
          </a:ln>
        </p:spPr>
        <p:txBody>
          <a:bodyPr anchorCtr="0" anchor="t" bIns="0" lIns="0" spcFirstLastPara="1" rIns="0" wrap="square" tIns="0">
            <a:noAutofit/>
          </a:bodyPr>
          <a:lstStyle/>
          <a:p>
            <a:pPr indent="0" lvl="0" marL="0" marR="0" rtl="0" algn="r">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username.wixsite.com/sitename</a:t>
            </a:r>
            <a:endParaRPr b="0" i="0" sz="1400" u="none" cap="none" strike="noStrike"/>
          </a:p>
        </p:txBody>
      </p:sp>
      <p:sp>
        <p:nvSpPr>
          <p:cNvPr id="197" name="Google Shape;197;p20"/>
          <p:cNvSpPr/>
          <p:nvPr/>
        </p:nvSpPr>
        <p:spPr>
          <a:xfrm>
            <a:off x="793790" y="2484358"/>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No cost</a:t>
            </a:r>
            <a:endParaRPr b="0" i="0" sz="1400" u="none" cap="none" strike="noStrike"/>
          </a:p>
        </p:txBody>
      </p:sp>
      <p:sp>
        <p:nvSpPr>
          <p:cNvPr id="198" name="Google Shape;198;p20"/>
          <p:cNvSpPr/>
          <p:nvPr/>
        </p:nvSpPr>
        <p:spPr>
          <a:xfrm>
            <a:off x="793790" y="2838093"/>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Includes Wix branding</a:t>
            </a:r>
            <a:endParaRPr b="0" i="0" sz="1400" u="none" cap="none" strike="noStrike"/>
          </a:p>
        </p:txBody>
      </p:sp>
      <p:sp>
        <p:nvSpPr>
          <p:cNvPr id="199" name="Google Shape;199;p20"/>
          <p:cNvSpPr/>
          <p:nvPr/>
        </p:nvSpPr>
        <p:spPr>
          <a:xfrm>
            <a:off x="793790" y="3191828"/>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Less professional appearance</a:t>
            </a:r>
            <a:endParaRPr b="0" i="0" sz="1400" u="none" cap="none" strike="noStrike"/>
          </a:p>
        </p:txBody>
      </p:sp>
      <p:sp>
        <p:nvSpPr>
          <p:cNvPr id="200" name="Google Shape;200;p20"/>
          <p:cNvSpPr/>
          <p:nvPr/>
        </p:nvSpPr>
        <p:spPr>
          <a:xfrm>
            <a:off x="793790" y="3545562"/>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Harder for visitors to remember</a:t>
            </a:r>
            <a:endParaRPr b="0" i="0" sz="1400" u="none" cap="none" strike="noStrike"/>
          </a:p>
        </p:txBody>
      </p:sp>
      <p:pic>
        <p:nvPicPr>
          <p:cNvPr descr="preencoded.png" id="201" name="Google Shape;201;p20"/>
          <p:cNvPicPr preferRelativeResize="0"/>
          <p:nvPr/>
        </p:nvPicPr>
        <p:blipFill rotWithShape="1">
          <a:blip r:embed="rId3">
            <a:alphaModFix/>
          </a:blip>
          <a:srcRect b="0" l="0" r="0" t="0"/>
          <a:stretch/>
        </p:blipFill>
        <p:spPr>
          <a:xfrm>
            <a:off x="5489258" y="1969056"/>
            <a:ext cx="3651885" cy="3651885"/>
          </a:xfrm>
          <a:prstGeom prst="rect">
            <a:avLst/>
          </a:prstGeom>
          <a:noFill/>
          <a:ln>
            <a:noFill/>
          </a:ln>
        </p:spPr>
      </p:pic>
      <p:pic>
        <p:nvPicPr>
          <p:cNvPr descr="preencoded.png" id="202" name="Google Shape;202;p20"/>
          <p:cNvPicPr preferRelativeResize="0"/>
          <p:nvPr/>
        </p:nvPicPr>
        <p:blipFill rotWithShape="1">
          <a:blip r:embed="rId4">
            <a:alphaModFix/>
          </a:blip>
          <a:srcRect b="0" l="0" r="0" t="0"/>
          <a:stretch/>
        </p:blipFill>
        <p:spPr>
          <a:xfrm>
            <a:off x="6522601" y="2970490"/>
            <a:ext cx="255151" cy="318968"/>
          </a:xfrm>
          <a:prstGeom prst="rect">
            <a:avLst/>
          </a:prstGeom>
          <a:noFill/>
          <a:ln>
            <a:noFill/>
          </a:ln>
        </p:spPr>
      </p:pic>
      <p:sp>
        <p:nvSpPr>
          <p:cNvPr id="203" name="Google Shape;203;p20"/>
          <p:cNvSpPr/>
          <p:nvPr/>
        </p:nvSpPr>
        <p:spPr>
          <a:xfrm>
            <a:off x="9141143" y="1692950"/>
            <a:ext cx="2296239" cy="2834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Custom Domain</a:t>
            </a:r>
            <a:endParaRPr b="0" i="0" sz="1750" u="none" cap="none" strike="noStrike"/>
          </a:p>
        </p:txBody>
      </p:sp>
      <p:sp>
        <p:nvSpPr>
          <p:cNvPr id="204" name="Google Shape;204;p20"/>
          <p:cNvSpPr/>
          <p:nvPr/>
        </p:nvSpPr>
        <p:spPr>
          <a:xfrm>
            <a:off x="9141143" y="2085261"/>
            <a:ext cx="4695468" cy="290274"/>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yourbusiness.com</a:t>
            </a:r>
            <a:endParaRPr b="0" i="0" sz="1400" u="none" cap="none" strike="noStrike"/>
          </a:p>
        </p:txBody>
      </p:sp>
      <p:sp>
        <p:nvSpPr>
          <p:cNvPr id="205" name="Google Shape;205;p20"/>
          <p:cNvSpPr/>
          <p:nvPr/>
        </p:nvSpPr>
        <p:spPr>
          <a:xfrm>
            <a:off x="9141143" y="2484358"/>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Professional appearance</a:t>
            </a:r>
            <a:endParaRPr b="0" i="0" sz="1400" u="none" cap="none" strike="noStrike"/>
          </a:p>
        </p:txBody>
      </p:sp>
      <p:sp>
        <p:nvSpPr>
          <p:cNvPr id="206" name="Google Shape;206;p20"/>
          <p:cNvSpPr/>
          <p:nvPr/>
        </p:nvSpPr>
        <p:spPr>
          <a:xfrm>
            <a:off x="9141143" y="2838093"/>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Better branding</a:t>
            </a:r>
            <a:endParaRPr b="0" i="0" sz="1400" u="none" cap="none" strike="noStrike"/>
          </a:p>
        </p:txBody>
      </p:sp>
      <p:sp>
        <p:nvSpPr>
          <p:cNvPr id="207" name="Google Shape;207;p20"/>
          <p:cNvSpPr/>
          <p:nvPr/>
        </p:nvSpPr>
        <p:spPr>
          <a:xfrm>
            <a:off x="9141143" y="3191828"/>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Easier to remember</a:t>
            </a:r>
            <a:endParaRPr b="0" i="0" sz="1400" u="none" cap="none" strike="noStrike"/>
          </a:p>
        </p:txBody>
      </p:sp>
      <p:sp>
        <p:nvSpPr>
          <p:cNvPr id="208" name="Google Shape;208;p20"/>
          <p:cNvSpPr/>
          <p:nvPr/>
        </p:nvSpPr>
        <p:spPr>
          <a:xfrm>
            <a:off x="9141143" y="3545562"/>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Requires premium plan</a:t>
            </a:r>
            <a:endParaRPr b="0" i="0" sz="1400" u="none" cap="none" strike="noStrike"/>
          </a:p>
        </p:txBody>
      </p:sp>
      <p:pic>
        <p:nvPicPr>
          <p:cNvPr descr="preencoded.png" id="209" name="Google Shape;209;p20"/>
          <p:cNvPicPr preferRelativeResize="0"/>
          <p:nvPr/>
        </p:nvPicPr>
        <p:blipFill rotWithShape="1">
          <a:blip r:embed="rId5">
            <a:alphaModFix/>
          </a:blip>
          <a:srcRect b="0" l="0" r="0" t="0"/>
          <a:stretch/>
        </p:blipFill>
        <p:spPr>
          <a:xfrm>
            <a:off x="5489258" y="1969056"/>
            <a:ext cx="3651885" cy="3651885"/>
          </a:xfrm>
          <a:prstGeom prst="rect">
            <a:avLst/>
          </a:prstGeom>
          <a:noFill/>
          <a:ln>
            <a:noFill/>
          </a:ln>
        </p:spPr>
      </p:pic>
      <p:pic>
        <p:nvPicPr>
          <p:cNvPr descr="preencoded.png" id="210" name="Google Shape;210;p20"/>
          <p:cNvPicPr preferRelativeResize="0"/>
          <p:nvPr/>
        </p:nvPicPr>
        <p:blipFill rotWithShape="1">
          <a:blip r:embed="rId6">
            <a:alphaModFix/>
          </a:blip>
          <a:srcRect b="0" l="0" r="0" t="0"/>
          <a:stretch/>
        </p:blipFill>
        <p:spPr>
          <a:xfrm>
            <a:off x="7852410" y="2970490"/>
            <a:ext cx="255151" cy="318968"/>
          </a:xfrm>
          <a:prstGeom prst="rect">
            <a:avLst/>
          </a:prstGeom>
          <a:noFill/>
          <a:ln>
            <a:noFill/>
          </a:ln>
        </p:spPr>
      </p:pic>
      <p:sp>
        <p:nvSpPr>
          <p:cNvPr id="211" name="Google Shape;211;p20"/>
          <p:cNvSpPr/>
          <p:nvPr/>
        </p:nvSpPr>
        <p:spPr>
          <a:xfrm>
            <a:off x="9141143" y="4108013"/>
            <a:ext cx="2268260" cy="283488"/>
          </a:xfrm>
          <a:prstGeom prst="rect">
            <a:avLst/>
          </a:prstGeom>
          <a:noFill/>
          <a:ln>
            <a:noFill/>
          </a:ln>
        </p:spPr>
        <p:txBody>
          <a:bodyPr anchorCtr="0" anchor="t" bIns="0" lIns="0" spcFirstLastPara="1" rIns="0" wrap="square" tIns="0">
            <a:noAutofit/>
          </a:bodyPr>
          <a:lstStyle/>
          <a:p>
            <a:pPr indent="0" lvl="0" marL="0" marR="0" rtl="0" algn="l">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SEO Benefits</a:t>
            </a:r>
            <a:endParaRPr b="0" i="0" sz="1750" u="none" cap="none" strike="noStrike"/>
          </a:p>
        </p:txBody>
      </p:sp>
      <p:sp>
        <p:nvSpPr>
          <p:cNvPr id="212" name="Google Shape;212;p20"/>
          <p:cNvSpPr/>
          <p:nvPr/>
        </p:nvSpPr>
        <p:spPr>
          <a:xfrm>
            <a:off x="9141143" y="4500324"/>
            <a:ext cx="4695468" cy="290274"/>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Search engine advantages</a:t>
            </a:r>
            <a:endParaRPr b="0" i="0" sz="1400" u="none" cap="none" strike="noStrike"/>
          </a:p>
        </p:txBody>
      </p:sp>
      <p:sp>
        <p:nvSpPr>
          <p:cNvPr id="213" name="Google Shape;213;p20"/>
          <p:cNvSpPr/>
          <p:nvPr/>
        </p:nvSpPr>
        <p:spPr>
          <a:xfrm>
            <a:off x="9141143" y="4899422"/>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Better rankings</a:t>
            </a:r>
            <a:endParaRPr b="0" i="0" sz="1400" u="none" cap="none" strike="noStrike"/>
          </a:p>
        </p:txBody>
      </p:sp>
      <p:sp>
        <p:nvSpPr>
          <p:cNvPr id="214" name="Google Shape;214;p20"/>
          <p:cNvSpPr/>
          <p:nvPr/>
        </p:nvSpPr>
        <p:spPr>
          <a:xfrm>
            <a:off x="9141143" y="5253157"/>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More credibility</a:t>
            </a:r>
            <a:endParaRPr b="0" i="0" sz="1400" u="none" cap="none" strike="noStrike"/>
          </a:p>
        </p:txBody>
      </p:sp>
      <p:sp>
        <p:nvSpPr>
          <p:cNvPr id="215" name="Google Shape;215;p20"/>
          <p:cNvSpPr/>
          <p:nvPr/>
        </p:nvSpPr>
        <p:spPr>
          <a:xfrm>
            <a:off x="9141143" y="5606891"/>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Improved brand recognition</a:t>
            </a:r>
            <a:endParaRPr b="0" i="0" sz="1400" u="none" cap="none" strike="noStrike"/>
          </a:p>
        </p:txBody>
      </p:sp>
      <p:pic>
        <p:nvPicPr>
          <p:cNvPr descr="preencoded.png" id="216" name="Google Shape;216;p20"/>
          <p:cNvPicPr preferRelativeResize="0"/>
          <p:nvPr/>
        </p:nvPicPr>
        <p:blipFill rotWithShape="1">
          <a:blip r:embed="rId7">
            <a:alphaModFix/>
          </a:blip>
          <a:srcRect b="0" l="0" r="0" t="0"/>
          <a:stretch/>
        </p:blipFill>
        <p:spPr>
          <a:xfrm>
            <a:off x="5489258" y="1969056"/>
            <a:ext cx="3651885" cy="3651885"/>
          </a:xfrm>
          <a:prstGeom prst="rect">
            <a:avLst/>
          </a:prstGeom>
          <a:noFill/>
          <a:ln>
            <a:noFill/>
          </a:ln>
        </p:spPr>
      </p:pic>
      <p:pic>
        <p:nvPicPr>
          <p:cNvPr descr="preencoded.png" id="217" name="Google Shape;217;p20"/>
          <p:cNvPicPr preferRelativeResize="0"/>
          <p:nvPr/>
        </p:nvPicPr>
        <p:blipFill rotWithShape="1">
          <a:blip r:embed="rId8">
            <a:alphaModFix/>
          </a:blip>
          <a:srcRect b="0" l="0" r="0" t="0"/>
          <a:stretch/>
        </p:blipFill>
        <p:spPr>
          <a:xfrm>
            <a:off x="7852410" y="4300299"/>
            <a:ext cx="255151" cy="318968"/>
          </a:xfrm>
          <a:prstGeom prst="rect">
            <a:avLst/>
          </a:prstGeom>
          <a:noFill/>
          <a:ln>
            <a:noFill/>
          </a:ln>
        </p:spPr>
      </p:pic>
      <p:sp>
        <p:nvSpPr>
          <p:cNvPr id="218" name="Google Shape;218;p20"/>
          <p:cNvSpPr/>
          <p:nvPr/>
        </p:nvSpPr>
        <p:spPr>
          <a:xfrm>
            <a:off x="3220998" y="4108013"/>
            <a:ext cx="2268260" cy="283488"/>
          </a:xfrm>
          <a:prstGeom prst="rect">
            <a:avLst/>
          </a:prstGeom>
          <a:noFill/>
          <a:ln>
            <a:noFill/>
          </a:ln>
        </p:spPr>
        <p:txBody>
          <a:bodyPr anchorCtr="0" anchor="t" bIns="0" lIns="0" spcFirstLastPara="1" rIns="0" wrap="square" tIns="0">
            <a:noAutofit/>
          </a:bodyPr>
          <a:lstStyle/>
          <a:p>
            <a:pPr indent="0" lvl="0" marL="0" marR="0" rtl="0" algn="r">
              <a:lnSpc>
                <a:spcPct val="125714"/>
              </a:lnSpc>
              <a:spcBef>
                <a:spcPts val="0"/>
              </a:spcBef>
              <a:spcAft>
                <a:spcPts val="0"/>
              </a:spcAft>
              <a:buClr>
                <a:srgbClr val="333F70"/>
              </a:buClr>
              <a:buSzPts val="1750"/>
              <a:buFont typeface="Unbounded"/>
              <a:buNone/>
            </a:pPr>
            <a:r>
              <a:rPr b="1" i="0" lang="en-US" sz="1750" u="none" cap="none" strike="noStrike">
                <a:solidFill>
                  <a:srgbClr val="333F70"/>
                </a:solidFill>
                <a:latin typeface="Unbounded"/>
                <a:ea typeface="Unbounded"/>
                <a:cs typeface="Unbounded"/>
                <a:sym typeface="Unbounded"/>
              </a:rPr>
              <a:t>Email Features</a:t>
            </a:r>
            <a:endParaRPr b="0" i="0" sz="1750" u="none" cap="none" strike="noStrike"/>
          </a:p>
        </p:txBody>
      </p:sp>
      <p:sp>
        <p:nvSpPr>
          <p:cNvPr id="219" name="Google Shape;219;p20"/>
          <p:cNvSpPr/>
          <p:nvPr/>
        </p:nvSpPr>
        <p:spPr>
          <a:xfrm>
            <a:off x="793790" y="4500324"/>
            <a:ext cx="4695468" cy="290274"/>
          </a:xfrm>
          <a:prstGeom prst="rect">
            <a:avLst/>
          </a:prstGeom>
          <a:noFill/>
          <a:ln>
            <a:noFill/>
          </a:ln>
        </p:spPr>
        <p:txBody>
          <a:bodyPr anchorCtr="0" anchor="t" bIns="0" lIns="0" spcFirstLastPara="1" rIns="0" wrap="square" tIns="0">
            <a:noAutofit/>
          </a:bodyPr>
          <a:lstStyle/>
          <a:p>
            <a:pPr indent="0" lvl="0" marL="0" marR="0" rtl="0" algn="r">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Professional email addresses</a:t>
            </a:r>
            <a:endParaRPr b="0" i="0" sz="1400" u="none" cap="none" strike="noStrike"/>
          </a:p>
        </p:txBody>
      </p:sp>
      <p:sp>
        <p:nvSpPr>
          <p:cNvPr id="220" name="Google Shape;220;p20"/>
          <p:cNvSpPr/>
          <p:nvPr/>
        </p:nvSpPr>
        <p:spPr>
          <a:xfrm>
            <a:off x="793790" y="4899422"/>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you@yourbusiness.com</a:t>
            </a:r>
            <a:endParaRPr b="0" i="0" sz="1400" u="none" cap="none" strike="noStrike"/>
          </a:p>
        </p:txBody>
      </p:sp>
      <p:sp>
        <p:nvSpPr>
          <p:cNvPr id="221" name="Google Shape;221;p20"/>
          <p:cNvSpPr/>
          <p:nvPr/>
        </p:nvSpPr>
        <p:spPr>
          <a:xfrm>
            <a:off x="793790" y="5253157"/>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Increased credibility</a:t>
            </a:r>
            <a:endParaRPr b="0" i="0" sz="1400" u="none" cap="none" strike="noStrike"/>
          </a:p>
        </p:txBody>
      </p:sp>
      <p:sp>
        <p:nvSpPr>
          <p:cNvPr id="222" name="Google Shape;222;p20"/>
          <p:cNvSpPr/>
          <p:nvPr/>
        </p:nvSpPr>
        <p:spPr>
          <a:xfrm>
            <a:off x="793790" y="5606891"/>
            <a:ext cx="4695468" cy="290274"/>
          </a:xfrm>
          <a:prstGeom prst="rect">
            <a:avLst/>
          </a:prstGeom>
          <a:noFill/>
          <a:ln>
            <a:noFill/>
          </a:ln>
        </p:spPr>
        <p:txBody>
          <a:bodyPr anchorCtr="0" anchor="t" bIns="0" lIns="0" spcFirstLastPara="1" rIns="0" wrap="square" tIns="0">
            <a:noAutofit/>
          </a:bodyPr>
          <a:lstStyle/>
          <a:p>
            <a:pPr indent="-342900" lvl="0" marL="342900" marR="0" rtl="0" algn="l">
              <a:lnSpc>
                <a:spcPct val="160714"/>
              </a:lnSpc>
              <a:spcBef>
                <a:spcPts val="0"/>
              </a:spcBef>
              <a:spcAft>
                <a:spcPts val="0"/>
              </a:spcAft>
              <a:buClr>
                <a:srgbClr val="333F70"/>
              </a:buClr>
              <a:buSzPts val="1400"/>
              <a:buFont typeface="Open Sans"/>
              <a:buChar char="•"/>
            </a:pPr>
            <a:r>
              <a:rPr b="0" i="0" lang="en-US" sz="1400" u="none" cap="none" strike="noStrike">
                <a:solidFill>
                  <a:srgbClr val="333F70"/>
                </a:solidFill>
                <a:latin typeface="Open Sans"/>
                <a:ea typeface="Open Sans"/>
                <a:cs typeface="Open Sans"/>
                <a:sym typeface="Open Sans"/>
              </a:rPr>
              <a:t>Available with some plans</a:t>
            </a:r>
            <a:endParaRPr b="0" i="0" sz="1400" u="none" cap="none" strike="noStrike"/>
          </a:p>
        </p:txBody>
      </p:sp>
      <p:pic>
        <p:nvPicPr>
          <p:cNvPr descr="preencoded.png" id="223" name="Google Shape;223;p20"/>
          <p:cNvPicPr preferRelativeResize="0"/>
          <p:nvPr/>
        </p:nvPicPr>
        <p:blipFill rotWithShape="1">
          <a:blip r:embed="rId9">
            <a:alphaModFix/>
          </a:blip>
          <a:srcRect b="0" l="0" r="0" t="0"/>
          <a:stretch/>
        </p:blipFill>
        <p:spPr>
          <a:xfrm>
            <a:off x="5489258" y="1969056"/>
            <a:ext cx="3651885" cy="3651885"/>
          </a:xfrm>
          <a:prstGeom prst="rect">
            <a:avLst/>
          </a:prstGeom>
          <a:noFill/>
          <a:ln>
            <a:noFill/>
          </a:ln>
        </p:spPr>
      </p:pic>
      <p:pic>
        <p:nvPicPr>
          <p:cNvPr descr="preencoded.png" id="224" name="Google Shape;224;p20"/>
          <p:cNvPicPr preferRelativeResize="0"/>
          <p:nvPr/>
        </p:nvPicPr>
        <p:blipFill rotWithShape="1">
          <a:blip r:embed="rId10">
            <a:alphaModFix/>
          </a:blip>
          <a:srcRect b="0" l="0" r="0" t="0"/>
          <a:stretch/>
        </p:blipFill>
        <p:spPr>
          <a:xfrm>
            <a:off x="6522601" y="4300299"/>
            <a:ext cx="255151" cy="318968"/>
          </a:xfrm>
          <a:prstGeom prst="rect">
            <a:avLst/>
          </a:prstGeom>
          <a:noFill/>
          <a:ln>
            <a:noFill/>
          </a:ln>
        </p:spPr>
      </p:pic>
      <p:sp>
        <p:nvSpPr>
          <p:cNvPr id="225" name="Google Shape;225;p20"/>
          <p:cNvSpPr/>
          <p:nvPr/>
        </p:nvSpPr>
        <p:spPr>
          <a:xfrm>
            <a:off x="793790" y="6101239"/>
            <a:ext cx="13042821" cy="580549"/>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One of the most important decisions for your website is whether to use a free Wix subdomain or invest in a custom domain. While free domains allow you to launch without cost, custom domains provide a more professional appearance and better branding opportunities.</a:t>
            </a:r>
            <a:endParaRPr b="0" i="0" sz="1400" u="none" cap="none" strike="noStrike"/>
          </a:p>
        </p:txBody>
      </p:sp>
      <p:sp>
        <p:nvSpPr>
          <p:cNvPr id="226" name="Google Shape;226;p20"/>
          <p:cNvSpPr/>
          <p:nvPr/>
        </p:nvSpPr>
        <p:spPr>
          <a:xfrm>
            <a:off x="793790" y="6885861"/>
            <a:ext cx="13042821" cy="580549"/>
          </a:xfrm>
          <a:prstGeom prst="rect">
            <a:avLst/>
          </a:prstGeom>
          <a:noFill/>
          <a:ln>
            <a:noFill/>
          </a:ln>
        </p:spPr>
        <p:txBody>
          <a:bodyPr anchorCtr="0" anchor="t" bIns="0" lIns="0" spcFirstLastPara="1" rIns="0" wrap="square" tIns="0">
            <a:noAutofit/>
          </a:bodyPr>
          <a:lstStyle/>
          <a:p>
            <a:pPr indent="0" lvl="0" marL="0" marR="0" rtl="0" algn="l">
              <a:lnSpc>
                <a:spcPct val="160714"/>
              </a:lnSpc>
              <a:spcBef>
                <a:spcPts val="0"/>
              </a:spcBef>
              <a:spcAft>
                <a:spcPts val="0"/>
              </a:spcAft>
              <a:buClr>
                <a:srgbClr val="333F70"/>
              </a:buClr>
              <a:buSzPts val="1400"/>
              <a:buFont typeface="Open Sans"/>
              <a:buNone/>
            </a:pPr>
            <a:r>
              <a:rPr b="0" i="0" lang="en-US" sz="1400" u="none" cap="none" strike="noStrike">
                <a:solidFill>
                  <a:srgbClr val="333F70"/>
                </a:solidFill>
                <a:latin typeface="Open Sans"/>
                <a:ea typeface="Open Sans"/>
                <a:cs typeface="Open Sans"/>
                <a:sym typeface="Open Sans"/>
              </a:rPr>
              <a:t>If you're serious about your online presence, a custom domain is highly recommended. It's more memorable for visitors and adds credibility to your business or personal brand. Wix offers domain registration as part of their premium plans, making it easy to secure your ideal web address.</a:t>
            </a:r>
            <a:endParaRPr b="0" i="0" sz="1400" u="none" cap="none" strike="noStrike"/>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