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8" r:id="rId11"/>
    <p:sldId id="279" r:id="rId12"/>
    <p:sldId id="280" r:id="rId13"/>
    <p:sldId id="281" r:id="rId14"/>
    <p:sldId id="282" r:id="rId15"/>
    <p:sldId id="290" r:id="rId16"/>
    <p:sldId id="284" r:id="rId17"/>
    <p:sldId id="277" r:id="rId18"/>
    <p:sldId id="283" r:id="rId19"/>
    <p:sldId id="286" r:id="rId20"/>
    <p:sldId id="291" r:id="rId21"/>
    <p:sldId id="264" r:id="rId22"/>
    <p:sldId id="287" r:id="rId23"/>
    <p:sldId id="266" r:id="rId24"/>
    <p:sldId id="267" r:id="rId25"/>
    <p:sldId id="268" r:id="rId26"/>
    <p:sldId id="269" r:id="rId27"/>
    <p:sldId id="289" r:id="rId28"/>
    <p:sldId id="270" r:id="rId29"/>
    <p:sldId id="271" r:id="rId30"/>
    <p:sldId id="272" r:id="rId31"/>
    <p:sldId id="273" r:id="rId32"/>
    <p:sldId id="274" r:id="rId33"/>
    <p:sldId id="275" r:id="rId34"/>
    <p:sldId id="276" r:id="rId35"/>
  </p:sldIdLst>
  <p:sldSz cx="18288000" cy="10287000"/>
  <p:notesSz cx="6858000" cy="9144000"/>
  <p:embeddedFontLst>
    <p:embeddedFont>
      <p:font typeface="Open San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Open Sans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14" y="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8898" y="2456821"/>
            <a:ext cx="8613455" cy="5373359"/>
            <a:chOff x="0" y="0"/>
            <a:chExt cx="11484607" cy="7164478"/>
          </a:xfrm>
        </p:grpSpPr>
        <p:sp>
          <p:nvSpPr>
            <p:cNvPr id="3" name="TextBox 3"/>
            <p:cNvSpPr txBox="1"/>
            <p:nvPr/>
          </p:nvSpPr>
          <p:spPr>
            <a:xfrm>
              <a:off x="0" y="1678078"/>
              <a:ext cx="11484607" cy="548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FFFFFF"/>
                  </a:solidFill>
                  <a:latin typeface="Open Sans"/>
                </a:rPr>
                <a:t>Microsoft Excel </a:t>
              </a:r>
              <a:r>
                <a:rPr lang="en-US" sz="9000">
                  <a:solidFill>
                    <a:srgbClr val="2A2A2A"/>
                  </a:solidFill>
                  <a:latin typeface="Open Sans"/>
                </a:rPr>
                <a:t>2010 </a:t>
              </a:r>
              <a:r>
                <a:rPr lang="en-US" sz="9000">
                  <a:solidFill>
                    <a:srgbClr val="FFFFFF"/>
                  </a:solidFill>
                  <a:latin typeface="Open Sans"/>
                </a:rPr>
                <a:t>Intermediate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1484607" cy="75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>
                  <a:solidFill>
                    <a:srgbClr val="FFFFFF"/>
                  </a:solidFill>
                  <a:latin typeface="Open Sans Bold"/>
                </a:rPr>
                <a:t>Sugar Land Branch Library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141789" y="1113019"/>
            <a:ext cx="5965111" cy="806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3_FederalTaxCalc">
            <a:hlinkClick r:id="" action="ppaction://media"/>
            <a:extLst>
              <a:ext uri="{FF2B5EF4-FFF2-40B4-BE49-F238E27FC236}">
                <a16:creationId xmlns:a16="http://schemas.microsoft.com/office/drawing/2014/main" id="{D5C7B86B-1F15-41EC-9C81-2008C3FF7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CBB3E7-BF43-4ADD-BE70-6230ECDF4F01}"/>
              </a:ext>
            </a:extLst>
          </p:cNvPr>
          <p:cNvSpPr txBox="1"/>
          <p:nvPr/>
        </p:nvSpPr>
        <p:spPr>
          <a:xfrm>
            <a:off x="1447800" y="6591300"/>
            <a:ext cx="1181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Federal Tax = 0.26 * (Gross Pay – Dependents * 22.16)</a:t>
            </a:r>
          </a:p>
          <a:p>
            <a:r>
              <a:rPr lang="en-US" sz="4000" b="1" dirty="0"/>
              <a:t>			= 0.26 * (F4-C4*22.16)</a:t>
            </a:r>
          </a:p>
        </p:txBody>
      </p:sp>
    </p:spTree>
    <p:extLst>
      <p:ext uri="{BB962C8B-B14F-4D97-AF65-F5344CB8AC3E}">
        <p14:creationId xmlns:p14="http://schemas.microsoft.com/office/powerpoint/2010/main" val="355768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4_StateTax">
            <a:hlinkClick r:id="" action="ppaction://media"/>
            <a:extLst>
              <a:ext uri="{FF2B5EF4-FFF2-40B4-BE49-F238E27FC236}">
                <a16:creationId xmlns:a16="http://schemas.microsoft.com/office/drawing/2014/main" id="{CE968330-8158-4C47-A355-FA915AC901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4B682-5020-4900-BC02-02B8BF8A5ADC}"/>
              </a:ext>
            </a:extLst>
          </p:cNvPr>
          <p:cNvSpPr txBox="1"/>
          <p:nvPr/>
        </p:nvSpPr>
        <p:spPr>
          <a:xfrm>
            <a:off x="5334000" y="659130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State Tax = 0.055 * Gross Pay</a:t>
            </a:r>
          </a:p>
          <a:p>
            <a:r>
              <a:rPr lang="en-US" sz="4000" b="1" dirty="0"/>
              <a:t>		  = 0.055 * F4</a:t>
            </a:r>
          </a:p>
        </p:txBody>
      </p:sp>
    </p:spTree>
    <p:extLst>
      <p:ext uri="{BB962C8B-B14F-4D97-AF65-F5344CB8AC3E}">
        <p14:creationId xmlns:p14="http://schemas.microsoft.com/office/powerpoint/2010/main" val="248897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5_TaxCalc">
            <a:hlinkClick r:id="" action="ppaction://media"/>
            <a:extLst>
              <a:ext uri="{FF2B5EF4-FFF2-40B4-BE49-F238E27FC236}">
                <a16:creationId xmlns:a16="http://schemas.microsoft.com/office/drawing/2014/main" id="{8E619D89-138A-4507-B49D-65A0C4231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698DC0-25C6-403D-BB7E-43454E3E4169}"/>
              </a:ext>
            </a:extLst>
          </p:cNvPr>
          <p:cNvSpPr txBox="1"/>
          <p:nvPr/>
        </p:nvSpPr>
        <p:spPr>
          <a:xfrm>
            <a:off x="2286000" y="659130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Tax % = (Federal Tax + State Tax)/ Gross Pay</a:t>
            </a:r>
          </a:p>
          <a:p>
            <a:r>
              <a:rPr lang="en-US" sz="4000" b="1" dirty="0"/>
              <a:t>		  = (G4 + H4) / F4</a:t>
            </a:r>
          </a:p>
        </p:txBody>
      </p:sp>
    </p:spTree>
    <p:extLst>
      <p:ext uri="{BB962C8B-B14F-4D97-AF65-F5344CB8AC3E}">
        <p14:creationId xmlns:p14="http://schemas.microsoft.com/office/powerpoint/2010/main" val="236942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6_NetPay">
            <a:hlinkClick r:id="" action="ppaction://media"/>
            <a:extLst>
              <a:ext uri="{FF2B5EF4-FFF2-40B4-BE49-F238E27FC236}">
                <a16:creationId xmlns:a16="http://schemas.microsoft.com/office/drawing/2014/main" id="{BD1FCABE-CB17-468C-B440-94C3213A3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F299E6-1061-4694-A8ED-EA33E1368A34}"/>
              </a:ext>
            </a:extLst>
          </p:cNvPr>
          <p:cNvSpPr txBox="1"/>
          <p:nvPr/>
        </p:nvSpPr>
        <p:spPr>
          <a:xfrm>
            <a:off x="1828800" y="659130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Net Pay = Gross Pay – (Federal Tax + State Tax)</a:t>
            </a:r>
          </a:p>
          <a:p>
            <a:r>
              <a:rPr lang="en-US" sz="4000" b="1" dirty="0"/>
              <a:t>		  = F4 - (G4 + H4)</a:t>
            </a:r>
          </a:p>
        </p:txBody>
      </p:sp>
    </p:spTree>
    <p:extLst>
      <p:ext uri="{BB962C8B-B14F-4D97-AF65-F5344CB8AC3E}">
        <p14:creationId xmlns:p14="http://schemas.microsoft.com/office/powerpoint/2010/main" val="37575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7_CopyFormulas">
            <a:hlinkClick r:id="" action="ppaction://media"/>
            <a:extLst>
              <a:ext uri="{FF2B5EF4-FFF2-40B4-BE49-F238E27FC236}">
                <a16:creationId xmlns:a16="http://schemas.microsoft.com/office/drawing/2014/main" id="{F5059CEF-6185-43CF-97C2-9082C80C40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452BD-B400-46F5-87E5-53C064AD2E5C}"/>
              </a:ext>
            </a:extLst>
          </p:cNvPr>
          <p:cNvSpPr txBox="1"/>
          <p:nvPr/>
        </p:nvSpPr>
        <p:spPr>
          <a:xfrm>
            <a:off x="8229600" y="68199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Copy Formulas</a:t>
            </a:r>
          </a:p>
        </p:txBody>
      </p:sp>
    </p:spTree>
    <p:extLst>
      <p:ext uri="{BB962C8B-B14F-4D97-AF65-F5344CB8AC3E}">
        <p14:creationId xmlns:p14="http://schemas.microsoft.com/office/powerpoint/2010/main" val="1740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33233" y="4371975"/>
            <a:ext cx="701076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Functions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059" r="24059"/>
          <a:stretch>
            <a:fillRect/>
          </a:stretch>
        </p:blipFill>
        <p:spPr>
          <a:xfrm>
            <a:off x="10282646" y="0"/>
            <a:ext cx="800535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0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8_Tot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A452BD-B400-46F5-87E5-53C064AD2E5C}"/>
              </a:ext>
            </a:extLst>
          </p:cNvPr>
          <p:cNvSpPr txBox="1"/>
          <p:nvPr/>
        </p:nvSpPr>
        <p:spPr>
          <a:xfrm>
            <a:off x="13030200" y="26289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Calculate the Total Using AutoSum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3231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9_Ma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452BD-B400-46F5-87E5-53C064AD2E5C}"/>
              </a:ext>
            </a:extLst>
          </p:cNvPr>
          <p:cNvSpPr txBox="1"/>
          <p:nvPr/>
        </p:nvSpPr>
        <p:spPr>
          <a:xfrm>
            <a:off x="13030200" y="2400300"/>
            <a:ext cx="4724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Calculate the Highest Number Using the ‘Insert Function Button’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447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0_M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452BD-B400-46F5-87E5-53C064AD2E5C}"/>
              </a:ext>
            </a:extLst>
          </p:cNvPr>
          <p:cNvSpPr txBox="1"/>
          <p:nvPr/>
        </p:nvSpPr>
        <p:spPr>
          <a:xfrm>
            <a:off x="13030200" y="30861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Calculate the Lowest Number Using the AutoSum Menu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8791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1_Averag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452BD-B400-46F5-87E5-53C064AD2E5C}"/>
              </a:ext>
            </a:extLst>
          </p:cNvPr>
          <p:cNvSpPr txBox="1"/>
          <p:nvPr/>
        </p:nvSpPr>
        <p:spPr>
          <a:xfrm>
            <a:off x="13411200" y="2476500"/>
            <a:ext cx="472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Calculate the Average Using the Formula Tab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5907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3550" y="1727086"/>
            <a:ext cx="6953203" cy="3563564"/>
            <a:chOff x="0" y="0"/>
            <a:chExt cx="9270937" cy="4751418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9270937" cy="3657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2A2A2A"/>
                  </a:solidFill>
                  <a:latin typeface="Open Sans"/>
                </a:rPr>
                <a:t>Excel</a:t>
              </a:r>
            </a:p>
            <a:p>
              <a:pPr>
                <a:lnSpc>
                  <a:spcPts val="10800"/>
                </a:lnSpc>
              </a:pPr>
              <a:r>
                <a:rPr lang="en-US" sz="9000">
                  <a:solidFill>
                    <a:srgbClr val="399D4E"/>
                  </a:solidFill>
                  <a:latin typeface="Open Sans"/>
                </a:rPr>
                <a:t>Intermediate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41818"/>
              <a:ext cx="9270937" cy="609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>
                  <a:solidFill>
                    <a:srgbClr val="2A2A2A"/>
                  </a:solidFill>
                  <a:latin typeface="Open Sans Bold"/>
                </a:rPr>
                <a:t>What will you learn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5494" y="5290650"/>
            <a:ext cx="5997460" cy="376204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144000" y="1995581"/>
            <a:ext cx="7222524" cy="6068236"/>
            <a:chOff x="0" y="0"/>
            <a:chExt cx="9630032" cy="8090981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9630032" cy="65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2970">
                  <a:solidFill>
                    <a:srgbClr val="2A2A2A"/>
                  </a:solidFill>
                  <a:latin typeface="Open Sans"/>
                </a:rPr>
                <a:t>Enter Formulas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0" y="1226431"/>
              <a:ext cx="9630032" cy="0"/>
            </a:xfrm>
            <a:prstGeom prst="line">
              <a:avLst/>
            </a:prstGeom>
            <a:ln w="15092" cap="rnd">
              <a:solidFill>
                <a:srgbClr val="399D4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1817193"/>
              <a:ext cx="9630032" cy="65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2970">
                  <a:solidFill>
                    <a:srgbClr val="2A2A2A"/>
                  </a:solidFill>
                  <a:latin typeface="Open Sans"/>
                </a:rPr>
                <a:t>Conditional Formatting</a:t>
              </a:r>
            </a:p>
          </p:txBody>
        </p:sp>
        <p:sp>
          <p:nvSpPr>
            <p:cNvPr id="10" name="AutoShape 10"/>
            <p:cNvSpPr/>
            <p:nvPr/>
          </p:nvSpPr>
          <p:spPr>
            <a:xfrm>
              <a:off x="0" y="3100773"/>
              <a:ext cx="9630032" cy="0"/>
            </a:xfrm>
            <a:prstGeom prst="line">
              <a:avLst/>
            </a:prstGeom>
            <a:ln w="15092" cap="rnd">
              <a:solidFill>
                <a:srgbClr val="399D4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3691535"/>
              <a:ext cx="9630032" cy="65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2970">
                  <a:solidFill>
                    <a:srgbClr val="2A2A2A"/>
                  </a:solidFill>
                  <a:latin typeface="Open Sans"/>
                </a:rPr>
                <a:t>IF Statements</a:t>
              </a:r>
            </a:p>
          </p:txBody>
        </p:sp>
        <p:sp>
          <p:nvSpPr>
            <p:cNvPr id="12" name="AutoShape 12"/>
            <p:cNvSpPr/>
            <p:nvPr/>
          </p:nvSpPr>
          <p:spPr>
            <a:xfrm>
              <a:off x="0" y="4975116"/>
              <a:ext cx="9630032" cy="0"/>
            </a:xfrm>
            <a:prstGeom prst="line">
              <a:avLst/>
            </a:prstGeom>
            <a:ln w="15092" cap="rnd">
              <a:solidFill>
                <a:srgbClr val="399D4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5565878"/>
              <a:ext cx="9630032" cy="65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2970">
                  <a:solidFill>
                    <a:srgbClr val="2A2A2A"/>
                  </a:solidFill>
                  <a:latin typeface="Open Sans"/>
                </a:rPr>
                <a:t>Sparklines</a:t>
              </a:r>
            </a:p>
          </p:txBody>
        </p:sp>
        <p:sp>
          <p:nvSpPr>
            <p:cNvPr id="14" name="AutoShape 14"/>
            <p:cNvSpPr/>
            <p:nvPr/>
          </p:nvSpPr>
          <p:spPr>
            <a:xfrm>
              <a:off x="0" y="6849458"/>
              <a:ext cx="9630032" cy="0"/>
            </a:xfrm>
            <a:prstGeom prst="line">
              <a:avLst/>
            </a:prstGeom>
            <a:ln w="15092" cap="rnd">
              <a:solidFill>
                <a:srgbClr val="399D4E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7440220"/>
              <a:ext cx="9630032" cy="650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59"/>
                </a:lnSpc>
              </a:pPr>
              <a:r>
                <a:rPr lang="en-US" sz="2970">
                  <a:solidFill>
                    <a:srgbClr val="2A2A2A"/>
                  </a:solidFill>
                  <a:latin typeface="Open Sans"/>
                </a:rPr>
                <a:t>Creating and Editing Charts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39250" y="2425772"/>
            <a:ext cx="7220050" cy="53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67" b="0" i="0" u="none" strike="noStrike" kern="1200" cap="none" spc="0" normalizeH="0" baseline="0" noProof="0">
                <a:ln>
                  <a:noFill/>
                </a:ln>
                <a:solidFill>
                  <a:srgbClr val="2A2A2A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Calculate the Total, Highest, Lowest, and Average for Dependents.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076" r="24076"/>
          <a:stretch>
            <a:fillRect/>
          </a:stretch>
        </p:blipFill>
        <p:spPr>
          <a:xfrm>
            <a:off x="0" y="0"/>
            <a:ext cx="800535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7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2808" y="7105800"/>
            <a:ext cx="3170840" cy="1001524"/>
            <a:chOff x="0" y="0"/>
            <a:chExt cx="4227787" cy="13353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227787" cy="1335366"/>
              <a:chOff x="0" y="0"/>
              <a:chExt cx="6031179" cy="190497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031179" cy="1904975"/>
              </a:xfrm>
              <a:custGeom>
                <a:avLst/>
                <a:gdLst/>
                <a:ahLst/>
                <a:cxnLst/>
                <a:rect l="l" t="t" r="r" b="b"/>
                <a:pathLst>
                  <a:path w="6031179" h="1904975">
                    <a:moveTo>
                      <a:pt x="6031179" y="952488"/>
                    </a:moveTo>
                    <a:lnTo>
                      <a:pt x="6031179" y="952488"/>
                    </a:lnTo>
                    <a:cubicBezTo>
                      <a:pt x="6031179" y="1476478"/>
                      <a:pt x="5602808" y="1904975"/>
                      <a:pt x="5074234" y="1904975"/>
                    </a:cubicBezTo>
                    <a:lnTo>
                      <a:pt x="956945" y="1904975"/>
                    </a:lnTo>
                    <a:cubicBezTo>
                      <a:pt x="428371" y="1904975"/>
                      <a:pt x="0" y="1476478"/>
                      <a:pt x="0" y="952488"/>
                    </a:cubicBezTo>
                    <a:lnTo>
                      <a:pt x="0" y="952488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074234" y="0"/>
                    </a:lnTo>
                    <a:cubicBezTo>
                      <a:pt x="5602681" y="0"/>
                      <a:pt x="6031179" y="428371"/>
                      <a:pt x="6031179" y="9524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53583" y="418848"/>
              <a:ext cx="3320620" cy="526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1"/>
                </a:lnSpc>
              </a:pPr>
              <a:r>
                <a:rPr lang="en-US" sz="2764">
                  <a:solidFill>
                    <a:srgbClr val="2A2A2A"/>
                  </a:solidFill>
                  <a:latin typeface="Open Sans"/>
                </a:rPr>
                <a:t>Let's Try It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31285" y="4658797"/>
            <a:ext cx="5545615" cy="489400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31285" y="1556126"/>
            <a:ext cx="6423340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Open Sans"/>
              </a:rPr>
              <a:t>Conditional Formatting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37156" y="1582069"/>
            <a:ext cx="8422144" cy="53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5"/>
              </a:lnSpc>
            </a:pPr>
            <a:r>
              <a:rPr lang="en-US" sz="3177">
                <a:solidFill>
                  <a:srgbClr val="FFFFFF"/>
                </a:solidFill>
                <a:latin typeface="Open Sans Bold"/>
              </a:rPr>
              <a:t>Conditional Formatting</a:t>
            </a:r>
            <a:r>
              <a:rPr lang="en-US" sz="3177">
                <a:solidFill>
                  <a:srgbClr val="FFFFFF"/>
                </a:solidFill>
                <a:latin typeface="Open Sans"/>
              </a:rPr>
              <a:t> is special formatting – the font, font color, background fill, and other options – that is applied if cell values meet specified criteria. Excel offers a variety of commonly used conditional formatting rules, along with the ability to create your own custom rules and formatting.</a:t>
            </a:r>
          </a:p>
          <a:p>
            <a:pPr marL="0" lvl="1" indent="0" algn="l">
              <a:lnSpc>
                <a:spcPts val="4765"/>
              </a:lnSpc>
              <a:spcBef>
                <a:spcPct val="0"/>
              </a:spcBef>
            </a:pPr>
            <a:endParaRPr lang="en-US" sz="317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3_ConditionalFormat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9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09975"/>
            <a:ext cx="7010767" cy="305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 dirty="0">
                <a:solidFill>
                  <a:srgbClr val="2A2A2A"/>
                </a:solidFill>
                <a:latin typeface="Open Sans"/>
              </a:rPr>
              <a:t>IF Statements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972" r="25657"/>
          <a:stretch>
            <a:fillRect/>
          </a:stretch>
        </p:blipFill>
        <p:spPr>
          <a:xfrm>
            <a:off x="8818370" y="0"/>
            <a:ext cx="946963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24617" y="670516"/>
            <a:ext cx="10838766" cy="62574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46398" y="7133108"/>
            <a:ext cx="9195205" cy="248337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4_IFStat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326305" y="706789"/>
            <a:ext cx="9611337" cy="887342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63469" y="4019550"/>
            <a:ext cx="5173241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4"/>
              </a:lnSpc>
            </a:pPr>
            <a:r>
              <a:rPr lang="en-US" sz="7378">
                <a:solidFill>
                  <a:srgbClr val="FFFFFF"/>
                </a:solidFill>
                <a:latin typeface="Open Sans Bold"/>
              </a:rPr>
              <a:t>Nested IF</a:t>
            </a:r>
          </a:p>
          <a:p>
            <a:pPr algn="ctr">
              <a:lnSpc>
                <a:spcPts val="8854"/>
              </a:lnSpc>
            </a:pPr>
            <a:r>
              <a:rPr lang="en-US" sz="7378">
                <a:solidFill>
                  <a:srgbClr val="FFFFFF"/>
                </a:solidFill>
                <a:latin typeface="Open Sans Bold"/>
              </a:rPr>
              <a:t>Statement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5_NestedIFStatem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6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439400" y="4379668"/>
            <a:ext cx="701076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 dirty="0" err="1">
                <a:solidFill>
                  <a:srgbClr val="2A2A2A"/>
                </a:solidFill>
                <a:latin typeface="Open Sans"/>
              </a:rPr>
              <a:t>Sparklines</a:t>
            </a:r>
            <a:endParaRPr lang="en-US" sz="10000" dirty="0">
              <a:solidFill>
                <a:srgbClr val="2A2A2A"/>
              </a:solidFill>
              <a:latin typeface="Open San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334" r="19334"/>
          <a:stretch>
            <a:fillRect/>
          </a:stretch>
        </p:blipFill>
        <p:spPr>
          <a:xfrm>
            <a:off x="0" y="2931"/>
            <a:ext cx="946963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2808" y="7425940"/>
            <a:ext cx="3170840" cy="1001524"/>
            <a:chOff x="0" y="0"/>
            <a:chExt cx="4227787" cy="1335366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4227787" cy="1335366"/>
              <a:chOff x="0" y="0"/>
              <a:chExt cx="6031179" cy="190497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031179" cy="1904975"/>
              </a:xfrm>
              <a:custGeom>
                <a:avLst/>
                <a:gdLst/>
                <a:ahLst/>
                <a:cxnLst/>
                <a:rect l="l" t="t" r="r" b="b"/>
                <a:pathLst>
                  <a:path w="6031179" h="1904975">
                    <a:moveTo>
                      <a:pt x="6031179" y="952488"/>
                    </a:moveTo>
                    <a:lnTo>
                      <a:pt x="6031179" y="952488"/>
                    </a:lnTo>
                    <a:cubicBezTo>
                      <a:pt x="6031179" y="1476478"/>
                      <a:pt x="5602808" y="1904975"/>
                      <a:pt x="5074234" y="1904975"/>
                    </a:cubicBezTo>
                    <a:lnTo>
                      <a:pt x="956945" y="1904975"/>
                    </a:lnTo>
                    <a:cubicBezTo>
                      <a:pt x="428371" y="1904975"/>
                      <a:pt x="0" y="1476478"/>
                      <a:pt x="0" y="952488"/>
                    </a:cubicBezTo>
                    <a:lnTo>
                      <a:pt x="0" y="952488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074234" y="0"/>
                    </a:lnTo>
                    <a:cubicBezTo>
                      <a:pt x="5602681" y="0"/>
                      <a:pt x="6031179" y="428371"/>
                      <a:pt x="6031179" y="95248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453583" y="418848"/>
              <a:ext cx="3320620" cy="526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41"/>
                </a:lnSpc>
              </a:pPr>
              <a:r>
                <a:rPr lang="en-US" sz="2764">
                  <a:solidFill>
                    <a:srgbClr val="2A2A2A"/>
                  </a:solidFill>
                  <a:latin typeface="Open Sans"/>
                </a:rPr>
                <a:t>Let's Try It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31285" y="4446523"/>
            <a:ext cx="5199366" cy="48117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31285" y="1556126"/>
            <a:ext cx="6423340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Open Sans"/>
              </a:rPr>
              <a:t>Sparklines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37156" y="1582069"/>
            <a:ext cx="8422144" cy="5974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5"/>
              </a:lnSpc>
            </a:pPr>
            <a:r>
              <a:rPr lang="en-US" sz="3177">
                <a:solidFill>
                  <a:srgbClr val="FFFFFF"/>
                </a:solidFill>
                <a:latin typeface="Open Sans"/>
              </a:rPr>
              <a:t>Sometimes you may want to condense a range of data into a small chart in order to show a trend or variation in the range, and Excel’s standard charts may be too large or extensive for your needs. A </a:t>
            </a:r>
            <a:r>
              <a:rPr lang="en-US" sz="3177">
                <a:solidFill>
                  <a:srgbClr val="FFFFFF"/>
                </a:solidFill>
                <a:latin typeface="Open Sans Bold"/>
              </a:rPr>
              <a:t>sparkline chart</a:t>
            </a:r>
            <a:r>
              <a:rPr lang="en-US" sz="3177">
                <a:solidFill>
                  <a:srgbClr val="FFFFFF"/>
                </a:solidFill>
                <a:latin typeface="Open Sans"/>
              </a:rPr>
              <a:t> provides a simple way to show trends and variations in a range of data within a single cell. Excel includes three types of sparkline charts: line, column, and win/loss.</a:t>
            </a:r>
          </a:p>
          <a:p>
            <a:pPr marL="0" lvl="1" indent="0" algn="l">
              <a:lnSpc>
                <a:spcPts val="4765"/>
              </a:lnSpc>
              <a:spcBef>
                <a:spcPct val="0"/>
              </a:spcBef>
            </a:pPr>
            <a:endParaRPr lang="en-US" sz="3177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2036" y="4371975"/>
            <a:ext cx="701076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00"/>
              </a:lnSpc>
            </a:pPr>
            <a:r>
              <a:rPr lang="en-US" sz="10000">
                <a:solidFill>
                  <a:srgbClr val="2A2A2A"/>
                </a:solidFill>
                <a:latin typeface="Open Sans"/>
              </a:rPr>
              <a:t>Formulas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7166" b="7166"/>
          <a:stretch>
            <a:fillRect/>
          </a:stretch>
        </p:blipFill>
        <p:spPr>
          <a:xfrm>
            <a:off x="10282646" y="0"/>
            <a:ext cx="8005354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6_Sparkli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71975"/>
            <a:ext cx="7010767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>
                <a:solidFill>
                  <a:srgbClr val="2A2A2A"/>
                </a:solidFill>
                <a:latin typeface="Open Sans"/>
              </a:rPr>
              <a:t>Charts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9334" r="19334"/>
          <a:stretch>
            <a:fillRect/>
          </a:stretch>
        </p:blipFill>
        <p:spPr>
          <a:xfrm>
            <a:off x="8818370" y="0"/>
            <a:ext cx="946963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17_Chart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399D4E"/>
          </a:solidFill>
        </p:spPr>
      </p:sp>
      <p:grpSp>
        <p:nvGrpSpPr>
          <p:cNvPr id="3" name="Group 3"/>
          <p:cNvGrpSpPr/>
          <p:nvPr/>
        </p:nvGrpSpPr>
        <p:grpSpPr>
          <a:xfrm>
            <a:off x="1452562" y="615511"/>
            <a:ext cx="6238875" cy="7734954"/>
            <a:chOff x="0" y="0"/>
            <a:chExt cx="8318500" cy="10313273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8318500" cy="487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FFFFFF"/>
                  </a:solidFill>
                  <a:latin typeface="Open Sans"/>
                </a:rPr>
                <a:t>Additional </a:t>
              </a:r>
              <a:r>
                <a:rPr lang="en-US" sz="8000">
                  <a:solidFill>
                    <a:srgbClr val="2A2A2A"/>
                  </a:solidFill>
                  <a:latin typeface="Open Sans"/>
                </a:rPr>
                <a:t>Library</a:t>
              </a:r>
              <a:r>
                <a:rPr lang="en-US" sz="8000">
                  <a:solidFill>
                    <a:srgbClr val="FFFFFF"/>
                  </a:solidFill>
                  <a:latin typeface="Open Sans"/>
                </a:rPr>
                <a:t> Resources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10157"/>
              <a:ext cx="8318500" cy="46031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467" lvl="1" indent="-356233">
                <a:lnSpc>
                  <a:spcPts val="4619"/>
                </a:lnSpc>
                <a:buFont typeface="Arial"/>
                <a:buChar char="•"/>
              </a:pPr>
              <a:r>
                <a:rPr lang="en-US" sz="3299">
                  <a:solidFill>
                    <a:srgbClr val="FFFFFF"/>
                  </a:solidFill>
                  <a:latin typeface="Open Sans"/>
                </a:rPr>
                <a:t>Brainfuse Adult Learning Center</a:t>
              </a:r>
            </a:p>
            <a:p>
              <a:pPr marL="712467" lvl="1" indent="-356233">
                <a:lnSpc>
                  <a:spcPts val="4619"/>
                </a:lnSpc>
                <a:buFont typeface="Arial"/>
                <a:buChar char="•"/>
              </a:pPr>
              <a:r>
                <a:rPr lang="en-US" sz="3299">
                  <a:solidFill>
                    <a:srgbClr val="FFFFFF"/>
                  </a:solidFill>
                  <a:latin typeface="Open Sans"/>
                </a:rPr>
                <a:t>Computer Skills Center from Learning Express Library</a:t>
              </a:r>
            </a:p>
            <a:p>
              <a:pPr marL="712467" lvl="1" indent="-356233">
                <a:lnSpc>
                  <a:spcPts val="4619"/>
                </a:lnSpc>
                <a:buFont typeface="Arial"/>
                <a:buChar char="•"/>
              </a:pPr>
              <a:r>
                <a:rPr lang="en-US" sz="3299">
                  <a:solidFill>
                    <a:srgbClr val="FFFFFF"/>
                  </a:solidFill>
                  <a:latin typeface="Open Sans"/>
                </a:rPr>
                <a:t>GCFLearnFree.org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696575" y="745910"/>
            <a:ext cx="6562725" cy="8925579"/>
            <a:chOff x="0" y="0"/>
            <a:chExt cx="8750300" cy="11900772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8750300" cy="4876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2A2A2A"/>
                  </a:solidFill>
                  <a:latin typeface="Open Sans"/>
                </a:rPr>
                <a:t>Upcoming</a:t>
              </a:r>
            </a:p>
            <a:p>
              <a:pPr>
                <a:lnSpc>
                  <a:spcPts val="9600"/>
                </a:lnSpc>
              </a:pPr>
              <a:r>
                <a:rPr lang="en-US" sz="8000">
                  <a:solidFill>
                    <a:srgbClr val="399D4E"/>
                  </a:solidFill>
                  <a:latin typeface="Open Sans"/>
                </a:rPr>
                <a:t>Computer</a:t>
              </a:r>
              <a:r>
                <a:rPr lang="en-US" sz="8000">
                  <a:solidFill>
                    <a:srgbClr val="2A2A2A"/>
                  </a:solidFill>
                  <a:latin typeface="Open Sans"/>
                </a:rPr>
                <a:t> Classes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10157"/>
              <a:ext cx="8750300" cy="6190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470" lvl="1" indent="-356235">
                <a:lnSpc>
                  <a:spcPts val="4620"/>
                </a:lnSpc>
                <a:buFont typeface="Arial"/>
                <a:buChar char="•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Microsoft PowerPoint 2010 Basics</a:t>
              </a:r>
            </a:p>
            <a:p>
              <a:pPr marL="1424940" lvl="2" indent="-474980">
                <a:lnSpc>
                  <a:spcPts val="4620"/>
                </a:lnSpc>
                <a:buFont typeface="Arial"/>
                <a:buChar char="⚬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Wed., Nov. 30 @ 10:30 AM</a:t>
              </a:r>
            </a:p>
            <a:p>
              <a:pPr marL="1424940" lvl="2" indent="-474980">
                <a:lnSpc>
                  <a:spcPts val="4620"/>
                </a:lnSpc>
                <a:buFont typeface="Arial"/>
                <a:buChar char="⚬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Thu., Dec. 1 @ 6:30 PM</a:t>
              </a:r>
            </a:p>
            <a:p>
              <a:pPr marL="712470" lvl="1" indent="-356235">
                <a:lnSpc>
                  <a:spcPts val="4620"/>
                </a:lnSpc>
                <a:buFont typeface="Arial"/>
                <a:buChar char="•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Microsoft PowerPoint 2010 Intermediate</a:t>
              </a:r>
            </a:p>
            <a:p>
              <a:pPr marL="1424940" lvl="2" indent="-474980">
                <a:lnSpc>
                  <a:spcPts val="4620"/>
                </a:lnSpc>
                <a:buFont typeface="Arial"/>
                <a:buChar char="⚬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Wed., Dec. 14@ 10:30 AM</a:t>
              </a:r>
            </a:p>
            <a:p>
              <a:pPr marL="1424940" lvl="2" indent="-474980">
                <a:lnSpc>
                  <a:spcPts val="4620"/>
                </a:lnSpc>
                <a:buFont typeface="Arial"/>
                <a:buChar char="⚬"/>
              </a:pPr>
              <a:r>
                <a:rPr lang="en-US" sz="3300">
                  <a:solidFill>
                    <a:srgbClr val="2A2A2A"/>
                  </a:solidFill>
                  <a:latin typeface="Open Sans"/>
                </a:rPr>
                <a:t>Thu., Dec. 15 @ 6:30 PM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800000">
            <a:off x="130589" y="500069"/>
            <a:ext cx="17128711" cy="92868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244083" y="1372631"/>
            <a:ext cx="10444321" cy="1087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59"/>
              </a:lnSpc>
            </a:pPr>
            <a:r>
              <a:rPr lang="en-US" sz="6328">
                <a:solidFill>
                  <a:srgbClr val="000000"/>
                </a:solidFill>
                <a:latin typeface="Open Sans"/>
              </a:rPr>
              <a:t>Do you have any</a:t>
            </a:r>
            <a:r>
              <a:rPr lang="en-US" sz="6328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6328">
                <a:solidFill>
                  <a:srgbClr val="000000"/>
                </a:solidFill>
                <a:latin typeface="Open Sans"/>
              </a:rPr>
              <a:t>questions?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658225" cy="10287000"/>
          </a:xfrm>
          <a:prstGeom prst="rect">
            <a:avLst/>
          </a:prstGeom>
          <a:solidFill>
            <a:srgbClr val="399D4E"/>
          </a:solidFill>
        </p:spPr>
      </p:sp>
      <p:grpSp>
        <p:nvGrpSpPr>
          <p:cNvPr id="3" name="Group 3"/>
          <p:cNvGrpSpPr/>
          <p:nvPr/>
        </p:nvGrpSpPr>
        <p:grpSpPr>
          <a:xfrm>
            <a:off x="1375383" y="1179344"/>
            <a:ext cx="5907458" cy="8210642"/>
            <a:chOff x="0" y="0"/>
            <a:chExt cx="7876611" cy="10947523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7876611" cy="1714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99"/>
                </a:lnSpc>
              </a:pPr>
              <a:r>
                <a:rPr lang="en-US" sz="8499" dirty="0">
                  <a:solidFill>
                    <a:srgbClr val="FFFFFF"/>
                  </a:solidFill>
                  <a:latin typeface="Open Sans"/>
                </a:rPr>
                <a:t>Formulas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2248022"/>
              <a:ext cx="7876611" cy="8699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55647" lvl="1" indent="-377824">
                <a:lnSpc>
                  <a:spcPts val="5249"/>
                </a:lnSpc>
                <a:buFont typeface="Arial"/>
                <a:buChar char="•"/>
              </a:pPr>
              <a:r>
                <a:rPr lang="en-US" sz="3499">
                  <a:solidFill>
                    <a:srgbClr val="FFFFFF"/>
                  </a:solidFill>
                  <a:latin typeface="Open Sans Bold"/>
                </a:rPr>
                <a:t>Formulas are always entered with an = sign in the front.</a:t>
              </a:r>
            </a:p>
            <a:p>
              <a:pPr marL="755647" lvl="1" indent="-377824">
                <a:lnSpc>
                  <a:spcPts val="5249"/>
                </a:lnSpc>
                <a:buFont typeface="Arial"/>
                <a:buChar char="•"/>
              </a:pPr>
              <a:r>
                <a:rPr lang="en-US" sz="3499">
                  <a:solidFill>
                    <a:srgbClr val="FFFFFF"/>
                  </a:solidFill>
                  <a:latin typeface="Open Sans Bold"/>
                </a:rPr>
                <a:t>They allow Excel to perform calculations for you.</a:t>
              </a:r>
            </a:p>
            <a:p>
              <a:pPr marL="755647" lvl="1" indent="-377824">
                <a:lnSpc>
                  <a:spcPts val="5249"/>
                </a:lnSpc>
                <a:buFont typeface="Arial"/>
                <a:buChar char="•"/>
              </a:pPr>
              <a:r>
                <a:rPr lang="en-US" sz="3499">
                  <a:solidFill>
                    <a:srgbClr val="FFFFFF"/>
                  </a:solidFill>
                  <a:latin typeface="Open Sans Bold"/>
                </a:rPr>
                <a:t>They greatly diminish the amount of data you must manually enter.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54918" y="1028700"/>
            <a:ext cx="2648190" cy="1320687"/>
            <a:chOff x="0" y="0"/>
            <a:chExt cx="3530920" cy="1760916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3530920" cy="811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Addition +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09663"/>
              <a:ext cx="3530920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=A1+A2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54918" y="2496273"/>
            <a:ext cx="3366162" cy="1320687"/>
            <a:chOff x="0" y="0"/>
            <a:chExt cx="4488216" cy="176091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4488216" cy="811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Subtraction -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109663"/>
              <a:ext cx="4488216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=A1-A2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454918" y="3963845"/>
            <a:ext cx="4007754" cy="1316392"/>
            <a:chOff x="0" y="0"/>
            <a:chExt cx="5343672" cy="1755189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5343672" cy="80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Multiplication *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103937"/>
              <a:ext cx="5343672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=A1*A2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454918" y="5427123"/>
            <a:ext cx="3809166" cy="1316392"/>
            <a:chOff x="0" y="0"/>
            <a:chExt cx="5078888" cy="175518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0"/>
              <a:ext cx="5078888" cy="80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Division  /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03937"/>
              <a:ext cx="5078888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=A1/A2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454918" y="6886390"/>
            <a:ext cx="4413129" cy="1316392"/>
            <a:chOff x="0" y="0"/>
            <a:chExt cx="5884172" cy="175518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0"/>
              <a:ext cx="5884172" cy="805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Exponentiation ^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03937"/>
              <a:ext cx="5884172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=3^4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0454918" y="8345656"/>
            <a:ext cx="3809166" cy="1312004"/>
            <a:chOff x="0" y="0"/>
            <a:chExt cx="5078888" cy="174933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0"/>
              <a:ext cx="5078888" cy="800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793"/>
                </a:lnSpc>
                <a:spcBef>
                  <a:spcPct val="0"/>
                </a:spcBef>
              </a:pPr>
              <a:r>
                <a:rPr lang="en-US" sz="3994">
                  <a:solidFill>
                    <a:srgbClr val="2A2A2A"/>
                  </a:solidFill>
                  <a:latin typeface="Open Sans Bold"/>
                </a:rPr>
                <a:t>Percentage %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098087"/>
              <a:ext cx="5078888" cy="6512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>
                <a:lnSpc>
                  <a:spcPts val="4100"/>
                </a:lnSpc>
                <a:spcBef>
                  <a:spcPct val="0"/>
                </a:spcBef>
              </a:pPr>
              <a:r>
                <a:rPr lang="en-US" sz="2929">
                  <a:solidFill>
                    <a:srgbClr val="2A2A2A"/>
                  </a:solidFill>
                  <a:latin typeface="Open Sans"/>
                </a:rPr>
                <a:t>=23%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5661" y="1149649"/>
            <a:ext cx="10816679" cy="7987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7320" y="4323582"/>
            <a:ext cx="3388048" cy="4369954"/>
            <a:chOff x="0" y="0"/>
            <a:chExt cx="2623191" cy="33834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939144" y="6207569"/>
            <a:ext cx="2904400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2A2A2A"/>
                </a:solidFill>
                <a:latin typeface="Open Sans"/>
              </a:rPr>
              <a:t>Keyboard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532424" y="4323582"/>
            <a:ext cx="3388048" cy="4369954"/>
            <a:chOff x="0" y="0"/>
            <a:chExt cx="2623191" cy="33834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74248" y="5321744"/>
            <a:ext cx="2904400" cy="234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2A2A2A"/>
                </a:solidFill>
                <a:latin typeface="Open Sans"/>
              </a:rPr>
              <a:t>'Insert Function' button in the formula bar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367528" y="4323582"/>
            <a:ext cx="3388048" cy="4369954"/>
            <a:chOff x="0" y="0"/>
            <a:chExt cx="2623191" cy="33834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9609352" y="5617019"/>
            <a:ext cx="2904400" cy="17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2A2A2A"/>
                </a:solidFill>
                <a:latin typeface="Open Sans"/>
              </a:rPr>
              <a:t>'AutoSum' button in the Home Tab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3202632" y="4323582"/>
            <a:ext cx="3388048" cy="4369954"/>
            <a:chOff x="0" y="0"/>
            <a:chExt cx="2623191" cy="33834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23191" cy="3383431"/>
            </a:xfrm>
            <a:custGeom>
              <a:avLst/>
              <a:gdLst/>
              <a:ahLst/>
              <a:cxnLst/>
              <a:rect l="l" t="t" r="r" b="b"/>
              <a:pathLst>
                <a:path w="2623191" h="3383431">
                  <a:moveTo>
                    <a:pt x="2498731" y="3383431"/>
                  </a:moveTo>
                  <a:lnTo>
                    <a:pt x="124460" y="3383431"/>
                  </a:lnTo>
                  <a:cubicBezTo>
                    <a:pt x="55880" y="3383431"/>
                    <a:pt x="0" y="3327551"/>
                    <a:pt x="0" y="325897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8731" y="0"/>
                  </a:lnTo>
                  <a:cubicBezTo>
                    <a:pt x="2567312" y="0"/>
                    <a:pt x="2623191" y="55880"/>
                    <a:pt x="2623191" y="124460"/>
                  </a:cubicBezTo>
                  <a:lnTo>
                    <a:pt x="2623191" y="3258971"/>
                  </a:lnTo>
                  <a:cubicBezTo>
                    <a:pt x="2623191" y="3327551"/>
                    <a:pt x="2567312" y="3383431"/>
                    <a:pt x="2498731" y="338343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3444456" y="6207569"/>
            <a:ext cx="2904400" cy="573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2A2A2A"/>
                </a:solidFill>
                <a:latin typeface="Open Sans"/>
              </a:rPr>
              <a:t>Formula Tab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6225" y="1593464"/>
            <a:ext cx="14084886" cy="121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A2A2A"/>
                </a:solidFill>
                <a:latin typeface="Open Sans"/>
              </a:rPr>
              <a:t>How to Enter Formulas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F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04398" y="3896566"/>
            <a:ext cx="10083602" cy="1743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760"/>
              </a:lnSpc>
              <a:spcBef>
                <a:spcPct val="0"/>
              </a:spcBef>
            </a:pPr>
            <a:r>
              <a:rPr lang="en-US" sz="11466">
                <a:solidFill>
                  <a:srgbClr val="2A2A2A"/>
                </a:solidFill>
                <a:latin typeface="Open Sans"/>
              </a:rPr>
              <a:t>Let's Practice!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027" r="24027"/>
          <a:stretch>
            <a:fillRect/>
          </a:stretch>
        </p:blipFill>
        <p:spPr>
          <a:xfrm>
            <a:off x="0" y="0"/>
            <a:ext cx="8005354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1_AdjustCellSize">
            <a:hlinkClick r:id="" action="ppaction://media"/>
            <a:extLst>
              <a:ext uri="{FF2B5EF4-FFF2-40B4-BE49-F238E27FC236}">
                <a16:creationId xmlns:a16="http://schemas.microsoft.com/office/drawing/2014/main" id="{47D482E0-0676-402D-8EEF-BD4A3A7E8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9D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cel02_GrossPayCalc">
            <a:hlinkClick r:id="" action="ppaction://media"/>
            <a:extLst>
              <a:ext uri="{FF2B5EF4-FFF2-40B4-BE49-F238E27FC236}">
                <a16:creationId xmlns:a16="http://schemas.microsoft.com/office/drawing/2014/main" id="{486F173D-AD7F-4510-BC34-985A6F76B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D126D-6BAF-42DB-90EB-37949B71EEFB}"/>
              </a:ext>
            </a:extLst>
          </p:cNvPr>
          <p:cNvSpPr txBox="1"/>
          <p:nvPr/>
        </p:nvSpPr>
        <p:spPr>
          <a:xfrm>
            <a:off x="2133600" y="651510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Gross Pay = Hours Worked * Hourly Pay Rate</a:t>
            </a:r>
          </a:p>
          <a:p>
            <a:r>
              <a:rPr lang="en-US" sz="4000" b="1" dirty="0"/>
              <a:t>		 = D4 * E4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421</Words>
  <Application>Microsoft Office PowerPoint</Application>
  <PresentationFormat>Custom</PresentationFormat>
  <Paragraphs>74</Paragraphs>
  <Slides>34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Open Sans</vt:lpstr>
      <vt:lpstr>Calibri</vt:lpstr>
      <vt:lpstr>Open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Excel Intermediate</dc:title>
  <cp:lastModifiedBy>LibTeam</cp:lastModifiedBy>
  <cp:revision>11</cp:revision>
  <dcterms:created xsi:type="dcterms:W3CDTF">2006-08-16T00:00:00Z</dcterms:created>
  <dcterms:modified xsi:type="dcterms:W3CDTF">2022-11-14T23:01:33Z</dcterms:modified>
  <dc:identifier>DAFR8K6MXzY</dc:identifier>
</cp:coreProperties>
</file>