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 Semi-Bold" charset="1" panose="00000700000000000000"/>
      <p:regular r:id="rId20"/>
    </p:embeddedFont>
    <p:embeddedFont>
      <p:font typeface="Bebas Neue Bold" charset="1" panose="020B0606020202050201"/>
      <p:regular r:id="rId21"/>
    </p:embeddedFont>
    <p:embeddedFont>
      <p:font typeface="Montserrat Bold" charset="1" panose="00000800000000000000"/>
      <p:regular r:id="rId25"/>
    </p:embeddedFont>
    <p:embeddedFont>
      <p:font typeface="Montserrat" charset="1" panose="00000500000000000000"/>
      <p:regular r:id="rId26"/>
    </p:embeddedFont>
    <p:embeddedFont>
      <p:font typeface="Montserrat Bold Italics" charset="1" panose="00000800000000000000"/>
      <p:regular r:id="rId27"/>
    </p:embeddedFont>
    <p:embeddedFont>
      <p:font typeface="Montserrat Italics" charset="1" panose="00000500000000000000"/>
      <p:regular r:id="rId28"/>
    </p:embeddedFont>
    <p:embeddedFont>
      <p:font typeface="Montserrat Medium" charset="1" panose="000006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3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Artificial Intelligence Basics: ChatGPT is built on a type of AI called transformers. It’s trained on large datasets containing books, websites, and other texts, so it learns patterns in language and knowledge.</a:t>
            </a:r>
          </a:p>
          <a:p>
            <a:r>
              <a:rPr lang="en-US"/>
              <a:t>How It Works: Think of ChatGPT like a super-smart parrot. It doesn't "understand" things like humans do but predicts what words or phrases would come next based on patterns it learned. When you ask a question, it looks at the words you've used and tries to give a response that fits well.</a:t>
            </a:r>
          </a:p>
          <a:p>
            <a:r>
              <a:rPr lang="en-US"/>
              <a:t>Training Process: It's trained by being shown examples of questions and answers (and other types of text), which teaches it to mimic human conversation.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79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127" y="683475"/>
            <a:ext cx="16859746" cy="8920050"/>
            <a:chOff x="0" y="0"/>
            <a:chExt cx="4440427" cy="2349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0427" cy="2349314"/>
            </a:xfrm>
            <a:custGeom>
              <a:avLst/>
              <a:gdLst/>
              <a:ahLst/>
              <a:cxnLst/>
              <a:rect r="r" b="b" t="t" l="l"/>
              <a:pathLst>
                <a:path h="2349314" w="4440427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8415441" cy="8229600"/>
          </a:xfrm>
          <a:custGeom>
            <a:avLst/>
            <a:gdLst/>
            <a:ahLst/>
            <a:cxnLst/>
            <a:rect r="r" b="b" t="t" l="l"/>
            <a:pathLst>
              <a:path h="8229600" w="8415441">
                <a:moveTo>
                  <a:pt x="0" y="0"/>
                </a:moveTo>
                <a:lnTo>
                  <a:pt x="8415441" y="0"/>
                </a:lnTo>
                <a:lnTo>
                  <a:pt x="841544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897370" y="5333938"/>
            <a:ext cx="6862994" cy="167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8"/>
              </a:lnSpc>
              <a:spcBef>
                <a:spcPct val="0"/>
              </a:spcBef>
            </a:pPr>
            <a:r>
              <a:rPr lang="en-US" b="true" sz="4834" spc="-174">
                <a:solidFill>
                  <a:srgbClr val="5479F7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Basics, Features, and Practical Applications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7902" y="3649895"/>
            <a:ext cx="7361930" cy="1769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53"/>
              </a:lnSpc>
            </a:pPr>
            <a:r>
              <a:rPr lang="en-US" b="true" sz="13673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 101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897370" y="2301445"/>
            <a:ext cx="6862994" cy="4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8"/>
              </a:lnSpc>
              <a:spcBef>
                <a:spcPct val="0"/>
              </a:spcBef>
            </a:pPr>
            <a:r>
              <a:rPr lang="en-US" b="true" sz="2634" spc="-94" strike="noStrike" u="none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George Memorial Library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97370" y="7782897"/>
            <a:ext cx="6862994" cy="447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88"/>
              </a:lnSpc>
              <a:spcBef>
                <a:spcPct val="0"/>
              </a:spcBef>
            </a:pPr>
            <a:r>
              <a:rPr lang="en-US" b="true" sz="2634" spc="-94">
                <a:solidFill>
                  <a:srgbClr val="00000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Presented by the Audiovisual Department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71487" y="3607718"/>
            <a:ext cx="7150770" cy="5313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b="true" sz="30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Everyday Assistance: </a:t>
            </a:r>
            <a:r>
              <a:rPr lang="en-US" sz="3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3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3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 with scheduling, reminders, weather.</a:t>
            </a:r>
          </a:p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b="true" sz="30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Learning &amp; Fun:</a:t>
            </a:r>
            <a:r>
              <a:rPr lang="en-US" sz="3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Explaining concepts, storytelling, games.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 Tips: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Advice on exercises, healthy meals.</a:t>
            </a:r>
          </a:p>
          <a:p>
            <a:pPr algn="l" marL="669288" indent="-334644" lvl="1">
              <a:lnSpc>
                <a:spcPts val="464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0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Entertainment:</a:t>
            </a:r>
            <a:r>
              <a:rPr lang="en-US" sz="3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Jokes, trivia, personalized stories.</a:t>
            </a:r>
          </a:p>
          <a:p>
            <a:pPr algn="l" marL="0" indent="0" lvl="0">
              <a:lnSpc>
                <a:spcPts val="524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2168741"/>
            <a:ext cx="7378205" cy="1086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Can you Benefit?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718842" y="1366236"/>
            <a:ext cx="7488425" cy="7554528"/>
          </a:xfrm>
          <a:custGeom>
            <a:avLst/>
            <a:gdLst/>
            <a:ahLst/>
            <a:cxnLst/>
            <a:rect r="r" b="b" t="t" l="l"/>
            <a:pathLst>
              <a:path h="7554528" w="7488425">
                <a:moveTo>
                  <a:pt x="0" y="0"/>
                </a:moveTo>
                <a:lnTo>
                  <a:pt x="7488426" y="0"/>
                </a:lnTo>
                <a:lnTo>
                  <a:pt x="7488426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01536" y="3687501"/>
            <a:ext cx="3451574" cy="4981129"/>
            <a:chOff x="0" y="0"/>
            <a:chExt cx="909057" cy="13119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09057" cy="1311902"/>
            </a:xfrm>
            <a:custGeom>
              <a:avLst/>
              <a:gdLst/>
              <a:ahLst/>
              <a:cxnLst/>
              <a:rect r="r" b="b" t="t" l="l"/>
              <a:pathLst>
                <a:path h="1311902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35765" y="3687501"/>
            <a:ext cx="3451574" cy="4981129"/>
            <a:chOff x="0" y="0"/>
            <a:chExt cx="909057" cy="131190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9057" cy="1311902"/>
            </a:xfrm>
            <a:custGeom>
              <a:avLst/>
              <a:gdLst/>
              <a:ahLst/>
              <a:cxnLst/>
              <a:rect r="r" b="b" t="t" l="l"/>
              <a:pathLst>
                <a:path h="1311902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202879" y="3687501"/>
            <a:ext cx="3451574" cy="4981129"/>
            <a:chOff x="0" y="0"/>
            <a:chExt cx="909057" cy="131190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9057" cy="1311902"/>
            </a:xfrm>
            <a:custGeom>
              <a:avLst/>
              <a:gdLst/>
              <a:ahLst/>
              <a:cxnLst/>
              <a:rect r="r" b="b" t="t" l="l"/>
              <a:pathLst>
                <a:path h="1311902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468650" y="3687501"/>
            <a:ext cx="3451574" cy="4981129"/>
            <a:chOff x="0" y="0"/>
            <a:chExt cx="909057" cy="13119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09057" cy="1311902"/>
            </a:xfrm>
            <a:custGeom>
              <a:avLst/>
              <a:gdLst/>
              <a:ahLst/>
              <a:cxnLst/>
              <a:rect r="r" b="b" t="t" l="l"/>
              <a:pathLst>
                <a:path h="1311902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998507" y="4136358"/>
            <a:ext cx="2657633" cy="44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Google Bard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98175" y="5228304"/>
            <a:ext cx="3058297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Google’s conversational AI tool, built to integrate with Google’s vast search capabilities. It offers similar text generation and question-answering features.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539350" y="4136358"/>
            <a:ext cx="3044404" cy="89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Microsoft Copilot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39350" y="5228304"/>
            <a:ext cx="3044404" cy="2777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Integrated into Microsoft products like Word and Excel, Copilot uses AI for task automation and assisting with writing and other tasks.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599850" y="4136358"/>
            <a:ext cx="2657633" cy="44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Jasper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514295" y="5228304"/>
            <a:ext cx="2828743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Focuses primarily on content creation and marketing, providing features for writing blog posts, advertisements, and other business-oriented content.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656140" y="1416150"/>
            <a:ext cx="8975721" cy="8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  <a:spcBef>
                <a:spcPct val="0"/>
              </a:spcBef>
            </a:pPr>
            <a:r>
              <a:rPr lang="en-US" b="true" sz="631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 Competitors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865621" y="4136358"/>
            <a:ext cx="2657633" cy="897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Claude by Anthropic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672331" y="5228304"/>
            <a:ext cx="3044213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competitor built by Anthropic, a company focusing on AI safety. Claude models offer human-like conversational abilities similar to ChatGPT.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0849" y="2835551"/>
            <a:ext cx="16466301" cy="6942884"/>
            <a:chOff x="0" y="0"/>
            <a:chExt cx="21955068" cy="925717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5007615" cy="4263588"/>
              <a:chOff x="0" y="0"/>
              <a:chExt cx="909057" cy="77399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285287" y="283654"/>
              <a:ext cx="4437041" cy="1303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Refining Prompts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85287" y="1672603"/>
              <a:ext cx="4437041" cy="1691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specific with your prompts to get the best responses.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5649151" y="0"/>
              <a:ext cx="5007615" cy="4263588"/>
              <a:chOff x="0" y="0"/>
              <a:chExt cx="909057" cy="77399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5934438" y="283654"/>
              <a:ext cx="4437041" cy="640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Multi-Step Tasks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934438" y="1672603"/>
              <a:ext cx="4437041" cy="2272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you’re working on something complex, break it down into smaller tasks.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11298302" y="0"/>
              <a:ext cx="5007615" cy="4263588"/>
              <a:chOff x="0" y="0"/>
              <a:chExt cx="909057" cy="77399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1583589" y="283654"/>
              <a:ext cx="4437041" cy="640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Tone and Style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1583589" y="1672603"/>
              <a:ext cx="4437041" cy="1691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can ask ChatGPT to adjust its tone or writing style.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16947453" y="0"/>
              <a:ext cx="5007615" cy="4263588"/>
              <a:chOff x="0" y="0"/>
              <a:chExt cx="909057" cy="77399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7232740" y="283654"/>
              <a:ext cx="4437041" cy="1303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Advanced Search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7232740" y="1672603"/>
              <a:ext cx="4437041" cy="22721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Find patterns , summarize key points, or compare data across different fields.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5649151" y="4993590"/>
              <a:ext cx="5007615" cy="4263588"/>
              <a:chOff x="0" y="0"/>
              <a:chExt cx="909057" cy="77399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5934438" y="5643864"/>
              <a:ext cx="4437041" cy="640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Scenarios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5934438" y="6666193"/>
              <a:ext cx="4437041" cy="1691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ChatGPT can act as different characters or simulate scenarios. 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0">
              <a:off x="11298302" y="4993590"/>
              <a:ext cx="5007615" cy="4263588"/>
              <a:chOff x="0" y="0"/>
              <a:chExt cx="909057" cy="77399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909057" cy="773990"/>
              </a:xfrm>
              <a:custGeom>
                <a:avLst/>
                <a:gdLst/>
                <a:ahLst/>
                <a:cxnLst/>
                <a:rect r="r" b="b" t="t" l="l"/>
                <a:pathLst>
                  <a:path h="773990" w="909057">
                    <a:moveTo>
                      <a:pt x="70087" y="0"/>
                    </a:moveTo>
                    <a:lnTo>
                      <a:pt x="838970" y="0"/>
                    </a:lnTo>
                    <a:cubicBezTo>
                      <a:pt x="857558" y="0"/>
                      <a:pt x="875385" y="7384"/>
                      <a:pt x="888529" y="20528"/>
                    </a:cubicBezTo>
                    <a:cubicBezTo>
                      <a:pt x="901672" y="33672"/>
                      <a:pt x="909057" y="51499"/>
                      <a:pt x="909057" y="70087"/>
                    </a:cubicBezTo>
                    <a:lnTo>
                      <a:pt x="909057" y="703903"/>
                    </a:lnTo>
                    <a:cubicBezTo>
                      <a:pt x="909057" y="742611"/>
                      <a:pt x="877678" y="773990"/>
                      <a:pt x="838970" y="773990"/>
                    </a:cubicBezTo>
                    <a:lnTo>
                      <a:pt x="70087" y="773990"/>
                    </a:lnTo>
                    <a:cubicBezTo>
                      <a:pt x="51499" y="773990"/>
                      <a:pt x="33672" y="766606"/>
                      <a:pt x="20528" y="753462"/>
                    </a:cubicBezTo>
                    <a:cubicBezTo>
                      <a:pt x="7384" y="740318"/>
                      <a:pt x="0" y="722491"/>
                      <a:pt x="0" y="703903"/>
                    </a:cubicBezTo>
                    <a:lnTo>
                      <a:pt x="0" y="70087"/>
                    </a:lnTo>
                    <a:cubicBezTo>
                      <a:pt x="0" y="51499"/>
                      <a:pt x="7384" y="33672"/>
                      <a:pt x="20528" y="20528"/>
                    </a:cubicBezTo>
                    <a:cubicBezTo>
                      <a:pt x="33672" y="7384"/>
                      <a:pt x="51499" y="0"/>
                      <a:pt x="700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909057" cy="81209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1583589" y="5643864"/>
              <a:ext cx="4437041" cy="6402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960"/>
                </a:lnSpc>
                <a:spcBef>
                  <a:spcPct val="0"/>
                </a:spcBef>
              </a:pPr>
              <a:r>
                <a:rPr lang="en-US" b="true" sz="3046">
                  <a:solidFill>
                    <a:srgbClr val="000000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Memory Aids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1583589" y="6666193"/>
              <a:ext cx="4437041" cy="16917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27"/>
                </a:lnSpc>
                <a:spcBef>
                  <a:spcPct val="0"/>
                </a:spcBef>
              </a:pPr>
              <a:r>
                <a:rPr lang="en-US" sz="2285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Create to-do lists, reminders, or even a study plan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4656140" y="1416150"/>
            <a:ext cx="8975721" cy="8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  <a:spcBef>
                <a:spcPct val="0"/>
              </a:spcBef>
            </a:pPr>
            <a:r>
              <a:rPr lang="en-US" b="true" sz="631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Tips and Tricks for Using ChatGPT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71487" y="3293745"/>
            <a:ext cx="6744291" cy="596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Tutorials &amp; Guides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Udemy (library database)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YouTube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&amp; Support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Reddit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GitHub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OpenAI’s forum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Prompts</a:t>
            </a:r>
          </a:p>
          <a:p>
            <a:pPr algn="l" marL="1381755" indent="-460585" lvl="2">
              <a:lnSpc>
                <a:spcPts val="479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Ask ChatGPT to help plan a trip to Paris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1162050"/>
            <a:ext cx="6118937" cy="2113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Resources for Further Learning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66810" y="1366236"/>
            <a:ext cx="7592490" cy="7554528"/>
          </a:xfrm>
          <a:custGeom>
            <a:avLst/>
            <a:gdLst/>
            <a:ahLst/>
            <a:cxnLst/>
            <a:rect r="r" b="b" t="t" l="l"/>
            <a:pathLst>
              <a:path h="7554528" w="7592490">
                <a:moveTo>
                  <a:pt x="0" y="0"/>
                </a:moveTo>
                <a:lnTo>
                  <a:pt x="7592490" y="0"/>
                </a:lnTo>
                <a:lnTo>
                  <a:pt x="7592490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479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14127" y="683475"/>
            <a:ext cx="16859746" cy="8920050"/>
            <a:chOff x="0" y="0"/>
            <a:chExt cx="4440427" cy="23493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0427" cy="2349314"/>
            </a:xfrm>
            <a:custGeom>
              <a:avLst/>
              <a:gdLst/>
              <a:ahLst/>
              <a:cxnLst/>
              <a:rect r="r" b="b" t="t" l="l"/>
              <a:pathLst>
                <a:path h="2349314" w="4440427">
                  <a:moveTo>
                    <a:pt x="15613" y="0"/>
                  </a:moveTo>
                  <a:lnTo>
                    <a:pt x="4424814" y="0"/>
                  </a:lnTo>
                  <a:cubicBezTo>
                    <a:pt x="4428955" y="0"/>
                    <a:pt x="4432926" y="1645"/>
                    <a:pt x="4435854" y="4573"/>
                  </a:cubicBezTo>
                  <a:cubicBezTo>
                    <a:pt x="4438782" y="7501"/>
                    <a:pt x="4440427" y="11472"/>
                    <a:pt x="4440427" y="15613"/>
                  </a:cubicBezTo>
                  <a:lnTo>
                    <a:pt x="4440427" y="2333701"/>
                  </a:lnTo>
                  <a:cubicBezTo>
                    <a:pt x="4440427" y="2337842"/>
                    <a:pt x="4438782" y="2341813"/>
                    <a:pt x="4435854" y="2344741"/>
                  </a:cubicBezTo>
                  <a:cubicBezTo>
                    <a:pt x="4432926" y="2347669"/>
                    <a:pt x="4428955" y="2349314"/>
                    <a:pt x="4424814" y="2349314"/>
                  </a:cubicBezTo>
                  <a:lnTo>
                    <a:pt x="15613" y="2349314"/>
                  </a:lnTo>
                  <a:cubicBezTo>
                    <a:pt x="11472" y="2349314"/>
                    <a:pt x="7501" y="2347669"/>
                    <a:pt x="4573" y="2344741"/>
                  </a:cubicBezTo>
                  <a:cubicBezTo>
                    <a:pt x="1645" y="2341813"/>
                    <a:pt x="0" y="2337842"/>
                    <a:pt x="0" y="2333701"/>
                  </a:cubicBezTo>
                  <a:lnTo>
                    <a:pt x="0" y="15613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3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40427" cy="23874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752776" y="3879564"/>
            <a:ext cx="7194594" cy="2804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88"/>
              </a:lnSpc>
            </a:pPr>
            <a:r>
              <a:rPr lang="en-US" sz="11264" b="true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THANK YOU FOR LISTENING!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75495" y="1063912"/>
            <a:ext cx="7868505" cy="8159176"/>
          </a:xfrm>
          <a:custGeom>
            <a:avLst/>
            <a:gdLst/>
            <a:ahLst/>
            <a:cxnLst/>
            <a:rect r="r" b="b" t="t" l="l"/>
            <a:pathLst>
              <a:path h="8159176" w="7868505">
                <a:moveTo>
                  <a:pt x="0" y="0"/>
                </a:moveTo>
                <a:lnTo>
                  <a:pt x="7868505" y="0"/>
                </a:lnTo>
                <a:lnTo>
                  <a:pt x="7868505" y="8159176"/>
                </a:lnTo>
                <a:lnTo>
                  <a:pt x="0" y="815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84164" y="3893820"/>
            <a:ext cx="6118937" cy="536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ChatGPT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an AI language model created by OpenAI that can understand and generate human-like text based on the input it receives. It's designed to have conversations, answer questions, assist with tasks, and more.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2168741"/>
            <a:ext cx="6118937" cy="1086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What is ChatGPT?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66810" y="1366236"/>
            <a:ext cx="7592490" cy="7554528"/>
          </a:xfrm>
          <a:custGeom>
            <a:avLst/>
            <a:gdLst/>
            <a:ahLst/>
            <a:cxnLst/>
            <a:rect r="r" b="b" t="t" l="l"/>
            <a:pathLst>
              <a:path h="7554528" w="7592490">
                <a:moveTo>
                  <a:pt x="0" y="0"/>
                </a:moveTo>
                <a:lnTo>
                  <a:pt x="7592490" y="0"/>
                </a:lnTo>
                <a:lnTo>
                  <a:pt x="7592490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0370" y="3330470"/>
            <a:ext cx="17547261" cy="4972041"/>
            <a:chOff x="0" y="0"/>
            <a:chExt cx="23396348" cy="662938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6304216" y="0"/>
              <a:ext cx="7092132" cy="6629388"/>
              <a:chOff x="0" y="0"/>
              <a:chExt cx="1199760" cy="112147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199760" cy="1121479"/>
              </a:xfrm>
              <a:custGeom>
                <a:avLst/>
                <a:gdLst/>
                <a:ahLst/>
                <a:cxnLst/>
                <a:rect r="r" b="b" t="t" l="l"/>
                <a:pathLst>
                  <a:path h="1121479" w="1199760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17119893" y="716758"/>
              <a:ext cx="5460778" cy="83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61"/>
                </a:lnSpc>
                <a:spcBef>
                  <a:spcPct val="0"/>
                </a:spcBef>
              </a:pPr>
              <a:r>
                <a:rPr lang="en-US" b="true" sz="3970" i="true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Goal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6722533" y="2447533"/>
              <a:ext cx="6255498" cy="3056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true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The creation of ChatGPT was part of OpenAI’s mission to advance the field of NLP and make AI more accessible and useful.</a:t>
              </a:r>
            </a:p>
          </p:txBody>
        </p:sp>
        <p:grpSp>
          <p:nvGrpSpPr>
            <p:cNvPr name="Group 8" id="8"/>
            <p:cNvGrpSpPr/>
            <p:nvPr/>
          </p:nvGrpSpPr>
          <p:grpSpPr>
            <a:xfrm rot="0">
              <a:off x="0" y="0"/>
              <a:ext cx="7092132" cy="6629388"/>
              <a:chOff x="0" y="0"/>
              <a:chExt cx="1199760" cy="112147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199760" cy="1121479"/>
              </a:xfrm>
              <a:custGeom>
                <a:avLst/>
                <a:gdLst/>
                <a:ahLst/>
                <a:cxnLst/>
                <a:rect r="r" b="b" t="t" l="l"/>
                <a:pathLst>
                  <a:path h="1121479" w="1199760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815677" y="716758"/>
              <a:ext cx="5460778" cy="83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61"/>
                </a:lnSpc>
                <a:spcBef>
                  <a:spcPct val="0"/>
                </a:spcBef>
              </a:pPr>
              <a:r>
                <a:rPr lang="en-US" b="true" sz="3970" i="true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Inventor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61023" y="2447533"/>
              <a:ext cx="6170087" cy="3679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true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ChatGPT was created by OpenAI, a research organization founded by Sam Altman, Greg Brockman, Ilya Sutskever, and others in 2015.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0">
              <a:off x="8152108" y="0"/>
              <a:ext cx="7092132" cy="6629388"/>
              <a:chOff x="0" y="0"/>
              <a:chExt cx="1199760" cy="112147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99760" cy="1121479"/>
              </a:xfrm>
              <a:custGeom>
                <a:avLst/>
                <a:gdLst/>
                <a:ahLst/>
                <a:cxnLst/>
                <a:rect r="r" b="b" t="t" l="l"/>
                <a:pathLst>
                  <a:path h="1121479" w="1199760">
                    <a:moveTo>
                      <a:pt x="57784" y="0"/>
                    </a:moveTo>
                    <a:lnTo>
                      <a:pt x="1141976" y="0"/>
                    </a:lnTo>
                    <a:cubicBezTo>
                      <a:pt x="1157301" y="0"/>
                      <a:pt x="1171999" y="6088"/>
                      <a:pt x="1182836" y="16925"/>
                    </a:cubicBezTo>
                    <a:cubicBezTo>
                      <a:pt x="1193672" y="27761"/>
                      <a:pt x="1199760" y="42459"/>
                      <a:pt x="1199760" y="57784"/>
                    </a:cubicBezTo>
                    <a:lnTo>
                      <a:pt x="1199760" y="1063695"/>
                    </a:lnTo>
                    <a:cubicBezTo>
                      <a:pt x="1199760" y="1095608"/>
                      <a:pt x="1173889" y="1121479"/>
                      <a:pt x="1141976" y="1121479"/>
                    </a:cubicBezTo>
                    <a:lnTo>
                      <a:pt x="57784" y="1121479"/>
                    </a:lnTo>
                    <a:cubicBezTo>
                      <a:pt x="42459" y="1121479"/>
                      <a:pt x="27761" y="1115391"/>
                      <a:pt x="16925" y="1104554"/>
                    </a:cubicBezTo>
                    <a:cubicBezTo>
                      <a:pt x="6088" y="1093718"/>
                      <a:pt x="0" y="1079020"/>
                      <a:pt x="0" y="1063695"/>
                    </a:cubicBezTo>
                    <a:lnTo>
                      <a:pt x="0" y="57784"/>
                    </a:lnTo>
                    <a:cubicBezTo>
                      <a:pt x="0" y="25871"/>
                      <a:pt x="25871" y="0"/>
                      <a:pt x="57784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1199760" cy="11595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8967785" y="716758"/>
              <a:ext cx="5460778" cy="8309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61"/>
                </a:lnSpc>
                <a:spcBef>
                  <a:spcPct val="0"/>
                </a:spcBef>
              </a:pPr>
              <a:r>
                <a:rPr lang="en-US" b="true" sz="3970" i="true">
                  <a:solidFill>
                    <a:srgbClr val="000000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Purpose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8570621" y="2447533"/>
              <a:ext cx="6255106" cy="24334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78"/>
                </a:lnSpc>
                <a:spcBef>
                  <a:spcPct val="0"/>
                </a:spcBef>
              </a:pPr>
              <a:r>
                <a:rPr lang="en-US" sz="2452" i="true">
                  <a:solidFill>
                    <a:srgbClr val="000000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OpenAI aims to develop safe and useful artificial intelligence for the benefit of humanity. 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656140" y="1416150"/>
            <a:ext cx="8975721" cy="8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  <a:spcBef>
                <a:spcPct val="0"/>
              </a:spcBef>
            </a:pPr>
            <a:r>
              <a:rPr lang="en-US" b="true" sz="631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Who created ChatGPT and Why?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38659" y="8885369"/>
            <a:ext cx="5810681" cy="393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42"/>
              </a:lnSpc>
              <a:spcBef>
                <a:spcPct val="0"/>
              </a:spcBef>
            </a:pPr>
            <a:r>
              <a:rPr lang="en-US" b="true" sz="2161" i="true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NLP= natural language processing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09121" y="3893820"/>
            <a:ext cx="6869361" cy="536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Artificial Intelligence: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Trained on large text datasets.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Pattern Recognition: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Predicts next words based on patterns it learned.</a:t>
            </a:r>
          </a:p>
          <a:p>
            <a:pPr algn="l" marL="690877" indent="-345439" lvl="1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Not "conscious":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doesn’t “u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tand” but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llows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ling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isti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2168741"/>
            <a:ext cx="6319275" cy="1086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does it work?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695317" y="1366236"/>
            <a:ext cx="7563983" cy="7554528"/>
          </a:xfrm>
          <a:custGeom>
            <a:avLst/>
            <a:gdLst/>
            <a:ahLst/>
            <a:cxnLst/>
            <a:rect r="r" b="b" t="t" l="l"/>
            <a:pathLst>
              <a:path h="7554528" w="7563983">
                <a:moveTo>
                  <a:pt x="0" y="0"/>
                </a:moveTo>
                <a:lnTo>
                  <a:pt x="7563983" y="0"/>
                </a:lnTo>
                <a:lnTo>
                  <a:pt x="7563983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584164" y="5156283"/>
            <a:ext cx="6118937" cy="3564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Platform: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Available via web br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ow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app.</a:t>
            </a:r>
          </a:p>
          <a:p>
            <a:pPr algn="l" marL="690877" indent="-345439" lvl="1">
              <a:lnSpc>
                <a:spcPts val="479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Subscription Plans: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Free and premium versions (ChatGPT Plus).</a:t>
            </a:r>
          </a:p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2168741"/>
            <a:ext cx="6118937" cy="2113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How to access and use Chatgpt?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731067" y="1381395"/>
            <a:ext cx="7463975" cy="7539369"/>
          </a:xfrm>
          <a:custGeom>
            <a:avLst/>
            <a:gdLst/>
            <a:ahLst/>
            <a:cxnLst/>
            <a:rect r="r" b="b" t="t" l="l"/>
            <a:pathLst>
              <a:path h="7539369" w="7463975">
                <a:moveTo>
                  <a:pt x="0" y="0"/>
                </a:moveTo>
                <a:lnTo>
                  <a:pt x="7463976" y="0"/>
                </a:lnTo>
                <a:lnTo>
                  <a:pt x="7463976" y="7539369"/>
                </a:lnTo>
                <a:lnTo>
                  <a:pt x="0" y="753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41075" y="7995831"/>
            <a:ext cx="3451574" cy="845380"/>
            <a:chOff x="0" y="0"/>
            <a:chExt cx="909057" cy="2226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41075" y="3206013"/>
            <a:ext cx="3451574" cy="845380"/>
            <a:chOff x="0" y="0"/>
            <a:chExt cx="909057" cy="22265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41075" y="4403468"/>
            <a:ext cx="3451574" cy="845380"/>
            <a:chOff x="0" y="0"/>
            <a:chExt cx="909057" cy="2226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41075" y="5600922"/>
            <a:ext cx="3451574" cy="845380"/>
            <a:chOff x="0" y="0"/>
            <a:chExt cx="909057" cy="2226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41075" y="6798377"/>
            <a:ext cx="3451574" cy="845380"/>
            <a:chOff x="0" y="0"/>
            <a:chExt cx="909057" cy="22265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095350" y="7995831"/>
            <a:ext cx="3451574" cy="845380"/>
            <a:chOff x="0" y="0"/>
            <a:chExt cx="909057" cy="22265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3095350" y="3206013"/>
            <a:ext cx="3451574" cy="845380"/>
            <a:chOff x="0" y="0"/>
            <a:chExt cx="909057" cy="2226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095350" y="4403468"/>
            <a:ext cx="3451574" cy="845380"/>
            <a:chOff x="0" y="0"/>
            <a:chExt cx="909057" cy="2226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095350" y="5600922"/>
            <a:ext cx="3451574" cy="845380"/>
            <a:chOff x="0" y="0"/>
            <a:chExt cx="909057" cy="22265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095350" y="6798377"/>
            <a:ext cx="3451574" cy="845380"/>
            <a:chOff x="0" y="0"/>
            <a:chExt cx="909057" cy="22265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09057" cy="222651"/>
            </a:xfrm>
            <a:custGeom>
              <a:avLst/>
              <a:gdLst/>
              <a:ahLst/>
              <a:cxnLst/>
              <a:rect r="r" b="b" t="t" l="l"/>
              <a:pathLst>
                <a:path h="222651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46389"/>
                  </a:lnTo>
                  <a:cubicBezTo>
                    <a:pt x="909057" y="188508"/>
                    <a:pt x="874913" y="222651"/>
                    <a:pt x="832794" y="222651"/>
                  </a:cubicBezTo>
                  <a:lnTo>
                    <a:pt x="76262" y="222651"/>
                  </a:lnTo>
                  <a:cubicBezTo>
                    <a:pt x="34144" y="222651"/>
                    <a:pt x="0" y="188508"/>
                    <a:pt x="0" y="146389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909057" cy="2607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5879956" y="2642525"/>
            <a:ext cx="6528087" cy="6373045"/>
          </a:xfrm>
          <a:custGeom>
            <a:avLst/>
            <a:gdLst/>
            <a:ahLst/>
            <a:cxnLst/>
            <a:rect r="r" b="b" t="t" l="l"/>
            <a:pathLst>
              <a:path h="6373045" w="6528087">
                <a:moveTo>
                  <a:pt x="0" y="0"/>
                </a:moveTo>
                <a:lnTo>
                  <a:pt x="6528088" y="0"/>
                </a:lnTo>
                <a:lnTo>
                  <a:pt x="6528088" y="6373045"/>
                </a:lnTo>
                <a:lnTo>
                  <a:pt x="0" y="6373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3810389" y="1416150"/>
            <a:ext cx="10667221" cy="8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  <a:spcBef>
                <a:spcPct val="0"/>
              </a:spcBef>
            </a:pPr>
            <a:r>
              <a:rPr lang="en-US" b="true" sz="631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Key Features of ChatGPT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896403" y="8262057"/>
            <a:ext cx="3140918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Creative Writing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125028" y="3472239"/>
            <a:ext cx="2683669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 Generation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896403" y="4669693"/>
            <a:ext cx="3140918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Summarization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094786" y="5867148"/>
            <a:ext cx="2744153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Code Assistance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896403" y="7064602"/>
            <a:ext cx="3140918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Translation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248263" y="8262057"/>
            <a:ext cx="3145749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Content Creation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105328" y="3472239"/>
            <a:ext cx="3431619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 Answering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3302459" y="4669693"/>
            <a:ext cx="3037357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Creative Writing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3248263" y="5695698"/>
            <a:ext cx="3037357" cy="693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Conversational Simulation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492321" y="7064602"/>
            <a:ext cx="2657633" cy="35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56"/>
              </a:lnSpc>
            </a:pPr>
            <a:r>
              <a:rPr lang="en-US" b="true" sz="26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 editors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72724" y="2119028"/>
            <a:ext cx="6142552" cy="6521622"/>
          </a:xfrm>
          <a:custGeom>
            <a:avLst/>
            <a:gdLst/>
            <a:ahLst/>
            <a:cxnLst/>
            <a:rect r="r" b="b" t="t" l="l"/>
            <a:pathLst>
              <a:path h="6521622" w="6142552">
                <a:moveTo>
                  <a:pt x="0" y="0"/>
                </a:moveTo>
                <a:lnTo>
                  <a:pt x="6142552" y="0"/>
                </a:lnTo>
                <a:lnTo>
                  <a:pt x="6142552" y="6521621"/>
                </a:lnTo>
                <a:lnTo>
                  <a:pt x="0" y="6521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87701" y="808814"/>
            <a:ext cx="15312598" cy="145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76"/>
              </a:lnSpc>
              <a:spcBef>
                <a:spcPct val="0"/>
              </a:spcBef>
            </a:pPr>
            <a:r>
              <a:rPr lang="en-US" b="true" sz="9396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Let’s Practice Together!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87701" y="8487823"/>
            <a:ext cx="15312598" cy="1453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276"/>
              </a:lnSpc>
              <a:spcBef>
                <a:spcPct val="0"/>
              </a:spcBef>
            </a:pPr>
            <a:r>
              <a:rPr lang="en-US" b="true" sz="9396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chatgpt.com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9B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77530" y="-248577"/>
            <a:ext cx="9696760" cy="10784153"/>
            <a:chOff x="0" y="0"/>
            <a:chExt cx="2553879" cy="28402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53879" cy="2840271"/>
            </a:xfrm>
            <a:custGeom>
              <a:avLst/>
              <a:gdLst/>
              <a:ahLst/>
              <a:cxnLst/>
              <a:rect r="r" b="b" t="t" l="l"/>
              <a:pathLst>
                <a:path h="2840271" w="2553879">
                  <a:moveTo>
                    <a:pt x="0" y="0"/>
                  </a:moveTo>
                  <a:lnTo>
                    <a:pt x="2553879" y="0"/>
                  </a:lnTo>
                  <a:lnTo>
                    <a:pt x="2553879" y="2840271"/>
                  </a:lnTo>
                  <a:lnTo>
                    <a:pt x="0" y="28402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53879" cy="2878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34022" y="3556283"/>
            <a:ext cx="6805811" cy="536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Business: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Customer service, content creation.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Education: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Tutori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ng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help.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Healthcare: 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Medical research, mental health support.</a:t>
            </a:r>
          </a:p>
          <a:p>
            <a:pPr algn="l" marL="690877" indent="-345439" lvl="1">
              <a:lnSpc>
                <a:spcPts val="4799"/>
              </a:lnSpc>
              <a:buFont typeface="Arial"/>
              <a:buChar char="•"/>
            </a:pPr>
            <a:r>
              <a:rPr lang="en-US" b="true" sz="31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Research:</a:t>
            </a:r>
            <a:r>
              <a:rPr lang="en-US" sz="31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Summarizing literature, finding trends.</a:t>
            </a:r>
          </a:p>
          <a:p>
            <a:pPr algn="l" marL="0" indent="0" lvl="0">
              <a:lnSpc>
                <a:spcPts val="47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84164" y="2168741"/>
            <a:ext cx="6805811" cy="1086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80"/>
              </a:lnSpc>
            </a:pPr>
            <a:r>
              <a:rPr lang="en-US" b="true" sz="8000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Real-Life Use Cases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9833734" y="1366236"/>
            <a:ext cx="7258642" cy="7554528"/>
          </a:xfrm>
          <a:custGeom>
            <a:avLst/>
            <a:gdLst/>
            <a:ahLst/>
            <a:cxnLst/>
            <a:rect r="r" b="b" t="t" l="l"/>
            <a:pathLst>
              <a:path h="7554528" w="7258642">
                <a:moveTo>
                  <a:pt x="0" y="0"/>
                </a:moveTo>
                <a:lnTo>
                  <a:pt x="7258642" y="0"/>
                </a:lnTo>
                <a:lnTo>
                  <a:pt x="7258642" y="7554528"/>
                </a:lnTo>
                <a:lnTo>
                  <a:pt x="0" y="755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1853" y="3687501"/>
            <a:ext cx="3451574" cy="4981129"/>
            <a:chOff x="0" y="0"/>
            <a:chExt cx="4602099" cy="664150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909057" cy="1311902"/>
              </a:xfrm>
              <a:custGeom>
                <a:avLst/>
                <a:gdLst/>
                <a:ahLst/>
                <a:cxnLst/>
                <a:rect r="r" b="b" t="t" l="l"/>
                <a:pathLst>
                  <a:path h="1311902" w="909057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262185" y="604826"/>
              <a:ext cx="4077730" cy="119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Lack of Personalisation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262185" y="2390953"/>
              <a:ext cx="4077730" cy="3684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Although AI tools are constantly evolving, they lack the human emotions that are sometimes necessary for effective communication.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72702" y="3687501"/>
            <a:ext cx="3451574" cy="4981129"/>
            <a:chOff x="0" y="0"/>
            <a:chExt cx="4602099" cy="664150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9057" cy="1311902"/>
              </a:xfrm>
              <a:custGeom>
                <a:avLst/>
                <a:gdLst/>
                <a:ahLst/>
                <a:cxnLst/>
                <a:rect r="r" b="b" t="t" l="l"/>
                <a:pathLst>
                  <a:path h="1311902" w="909057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71447" y="604826"/>
              <a:ext cx="4059206" cy="119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Dependence on Technology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71447" y="2390953"/>
              <a:ext cx="4059206" cy="3150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Users may become too dependent on technology, hindering their ability to think critically or solve problems.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083126" y="3687501"/>
            <a:ext cx="3451574" cy="4981129"/>
            <a:chOff x="0" y="0"/>
            <a:chExt cx="4602099" cy="6641505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09057" cy="1311902"/>
              </a:xfrm>
              <a:custGeom>
                <a:avLst/>
                <a:gdLst/>
                <a:ahLst/>
                <a:cxnLst/>
                <a:rect r="r" b="b" t="t" l="l"/>
                <a:pathLst>
                  <a:path h="1311902" w="909057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529295" y="604826"/>
              <a:ext cx="3543510" cy="119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Data Privacy and Security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415221" y="2390953"/>
              <a:ext cx="3771657" cy="3684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AI-powered tools in general often collect vast amounts of personal data, which might pose a threat to user’s privacy and security.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656140" y="1416150"/>
            <a:ext cx="8975721" cy="864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75"/>
              </a:lnSpc>
              <a:spcBef>
                <a:spcPct val="0"/>
              </a:spcBef>
            </a:pPr>
            <a:r>
              <a:rPr lang="en-US" b="true" sz="6312">
                <a:solidFill>
                  <a:srgbClr val="00000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problems CHatGPT USe can pose 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862277" y="3687501"/>
            <a:ext cx="3451574" cy="4981129"/>
            <a:chOff x="0" y="0"/>
            <a:chExt cx="4602099" cy="6641505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4602099" cy="6641505"/>
              <a:chOff x="0" y="0"/>
              <a:chExt cx="909057" cy="1311902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09057" cy="1311902"/>
              </a:xfrm>
              <a:custGeom>
                <a:avLst/>
                <a:gdLst/>
                <a:ahLst/>
                <a:cxnLst/>
                <a:rect r="r" b="b" t="t" l="l"/>
                <a:pathLst>
                  <a:path h="1311902" w="909057">
                    <a:moveTo>
                      <a:pt x="76262" y="0"/>
                    </a:moveTo>
                    <a:lnTo>
                      <a:pt x="832794" y="0"/>
                    </a:lnTo>
                    <a:cubicBezTo>
                      <a:pt x="874913" y="0"/>
                      <a:pt x="909057" y="34144"/>
                      <a:pt x="909057" y="76262"/>
                    </a:cubicBezTo>
                    <a:lnTo>
                      <a:pt x="909057" y="1235640"/>
                    </a:lnTo>
                    <a:cubicBezTo>
                      <a:pt x="909057" y="1277758"/>
                      <a:pt x="874913" y="1311902"/>
                      <a:pt x="832794" y="1311902"/>
                    </a:cubicBezTo>
                    <a:lnTo>
                      <a:pt x="76262" y="1311902"/>
                    </a:lnTo>
                    <a:cubicBezTo>
                      <a:pt x="34144" y="1311902"/>
                      <a:pt x="0" y="1277758"/>
                      <a:pt x="0" y="1235640"/>
                    </a:cubicBezTo>
                    <a:lnTo>
                      <a:pt x="0" y="76262"/>
                    </a:lnTo>
                    <a:cubicBezTo>
                      <a:pt x="0" y="34144"/>
                      <a:pt x="34144" y="0"/>
                      <a:pt x="76262" y="0"/>
                    </a:cubicBezTo>
                    <a:close/>
                  </a:path>
                </a:pathLst>
              </a:custGeom>
              <a:solidFill>
                <a:srgbClr val="CADDFF"/>
              </a:solidFill>
              <a:ln w="19050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38100"/>
                <a:ext cx="909057" cy="13500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271574" y="604826"/>
              <a:ext cx="4058951" cy="119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799">
                  <a:solidFill>
                    <a:srgbClr val="00000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Bias and Discrimination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271574" y="2390953"/>
              <a:ext cx="4058951" cy="3684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15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Bias can occur in AI systems because of the data used to train them. AI algorithms may reflect societal biases, prejudices, and stereotypes. 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693551" y="3687501"/>
            <a:ext cx="3451574" cy="4981129"/>
            <a:chOff x="0" y="0"/>
            <a:chExt cx="909057" cy="131190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09057" cy="1311902"/>
            </a:xfrm>
            <a:custGeom>
              <a:avLst/>
              <a:gdLst/>
              <a:ahLst/>
              <a:cxnLst/>
              <a:rect r="r" b="b" t="t" l="l"/>
              <a:pathLst>
                <a:path h="1311902" w="909057">
                  <a:moveTo>
                    <a:pt x="76262" y="0"/>
                  </a:moveTo>
                  <a:lnTo>
                    <a:pt x="832794" y="0"/>
                  </a:lnTo>
                  <a:cubicBezTo>
                    <a:pt x="874913" y="0"/>
                    <a:pt x="909057" y="34144"/>
                    <a:pt x="909057" y="76262"/>
                  </a:cubicBezTo>
                  <a:lnTo>
                    <a:pt x="909057" y="1235640"/>
                  </a:lnTo>
                  <a:cubicBezTo>
                    <a:pt x="909057" y="1277758"/>
                    <a:pt x="874913" y="1311902"/>
                    <a:pt x="832794" y="1311902"/>
                  </a:cubicBezTo>
                  <a:lnTo>
                    <a:pt x="76262" y="1311902"/>
                  </a:lnTo>
                  <a:cubicBezTo>
                    <a:pt x="34144" y="1311902"/>
                    <a:pt x="0" y="1277758"/>
                    <a:pt x="0" y="1235640"/>
                  </a:cubicBezTo>
                  <a:lnTo>
                    <a:pt x="0" y="76262"/>
                  </a:lnTo>
                  <a:cubicBezTo>
                    <a:pt x="0" y="34144"/>
                    <a:pt x="34144" y="0"/>
                    <a:pt x="76262" y="0"/>
                  </a:cubicBezTo>
                  <a:close/>
                </a:path>
              </a:pathLst>
            </a:custGeom>
            <a:solidFill>
              <a:srgbClr val="CADD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909057" cy="1350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4997136" y="4136358"/>
            <a:ext cx="2844403" cy="44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Misinformation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004966" y="5466429"/>
            <a:ext cx="2828743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ChatGPT only knows information up until its training data’s last update. Thus, it can generate incorrect or outdated information.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DAGhtRaQLDQ</dc:identifier>
  <dcterms:modified xsi:type="dcterms:W3CDTF">2011-08-01T06:04:30Z</dcterms:modified>
  <cp:revision>1</cp:revision>
  <dc:title>ChatGPT 101</dc:title>
</cp:coreProperties>
</file>