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Arimo" panose="020B060402020202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F606B-BAD0-4EA4-8F11-1329655F941A}" v="4" dt="2024-04-03T19:10:06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90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arregui" clId="Web-{159F606B-BAD0-4EA4-8F11-1329655F941A}"/>
    <pc:docChg chg="modSld">
      <pc:chgData name="Laura Larregui" userId="" providerId="" clId="Web-{159F606B-BAD0-4EA4-8F11-1329655F941A}" dt="2024-04-03T19:10:03.666" v="0" actId="20577"/>
      <pc:docMkLst>
        <pc:docMk/>
      </pc:docMkLst>
      <pc:sldChg chg="modSp">
        <pc:chgData name="Laura Larregui" userId="" providerId="" clId="Web-{159F606B-BAD0-4EA4-8F11-1329655F941A}" dt="2024-04-03T19:10:03.666" v="0" actId="20577"/>
        <pc:sldMkLst>
          <pc:docMk/>
          <pc:sldMk cId="0" sldId="256"/>
        </pc:sldMkLst>
        <pc:spChg chg="mod">
          <ac:chgData name="Laura Larregui" userId="" providerId="" clId="Web-{159F606B-BAD0-4EA4-8F11-1329655F941A}" dt="2024-04-03T19:10:03.666" v="0" actId="20577"/>
          <ac:spMkLst>
            <pc:docMk/>
            <pc:sldMk cId="0" sldId="25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9D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8898" y="1828494"/>
            <a:ext cx="8613455" cy="6630013"/>
            <a:chOff x="0" y="0"/>
            <a:chExt cx="11484607" cy="8840017"/>
          </a:xfrm>
        </p:grpSpPr>
        <p:sp>
          <p:nvSpPr>
            <p:cNvPr id="3" name="TextBox 3"/>
            <p:cNvSpPr txBox="1"/>
            <p:nvPr/>
          </p:nvSpPr>
          <p:spPr>
            <a:xfrm>
              <a:off x="0" y="1675538"/>
              <a:ext cx="11484607" cy="5486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>
                  <a:solidFill>
                    <a:srgbClr val="FFFFFF"/>
                  </a:solidFill>
                  <a:latin typeface="Open Sans"/>
                </a:rPr>
                <a:t>An </a:t>
              </a:r>
              <a:r>
                <a:rPr lang="en-US" sz="9000">
                  <a:solidFill>
                    <a:srgbClr val="2A2A2A"/>
                  </a:solidFill>
                  <a:latin typeface="Open Sans"/>
                </a:rPr>
                <a:t>Introduction</a:t>
              </a:r>
              <a:r>
                <a:rPr lang="en-US" sz="9000">
                  <a:solidFill>
                    <a:srgbClr val="FFFFFF"/>
                  </a:solidFill>
                  <a:latin typeface="Open Sans"/>
                </a:rPr>
                <a:t> to Microsoft Excel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11484607" cy="749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40"/>
                </a:lnSpc>
              </a:pPr>
              <a:r>
                <a:rPr lang="en-US" sz="3700" dirty="0">
                  <a:solidFill>
                    <a:srgbClr val="FFFFFF"/>
                  </a:solidFill>
                  <a:latin typeface="Open Sans Bold"/>
                </a:rPr>
                <a:t>Fulshear Branch Library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021502"/>
              <a:ext cx="11484607" cy="81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80"/>
                </a:lnSpc>
              </a:pPr>
              <a:r>
                <a:rPr lang="en-US" sz="3700" spc="74">
                  <a:solidFill>
                    <a:srgbClr val="FFFFFF"/>
                  </a:solidFill>
                  <a:latin typeface="Open Sans"/>
                </a:rPr>
                <a:t>By Laura Larregui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1141789" y="1113019"/>
            <a:ext cx="5965111" cy="8060961"/>
          </a:xfrm>
          <a:custGeom>
            <a:avLst/>
            <a:gdLst/>
            <a:ahLst/>
            <a:cxnLst/>
            <a:rect l="l" t="t" r="r" b="b"/>
            <a:pathLst>
              <a:path w="5965111" h="8060961">
                <a:moveTo>
                  <a:pt x="0" y="0"/>
                </a:moveTo>
                <a:lnTo>
                  <a:pt x="5965111" y="0"/>
                </a:lnTo>
                <a:lnTo>
                  <a:pt x="5965111" y="8060962"/>
                </a:lnTo>
                <a:lnTo>
                  <a:pt x="0" y="80609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47115" y="318472"/>
            <a:ext cx="14593771" cy="9650055"/>
          </a:xfrm>
          <a:custGeom>
            <a:avLst/>
            <a:gdLst/>
            <a:ahLst/>
            <a:cxnLst/>
            <a:rect l="l" t="t" r="r" b="b"/>
            <a:pathLst>
              <a:path w="14593771" h="9650055">
                <a:moveTo>
                  <a:pt x="0" y="0"/>
                </a:moveTo>
                <a:lnTo>
                  <a:pt x="14593770" y="0"/>
                </a:lnTo>
                <a:lnTo>
                  <a:pt x="14593770" y="9650056"/>
                </a:lnTo>
                <a:lnTo>
                  <a:pt x="0" y="9650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2036" b="-38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924380" y="2784707"/>
            <a:ext cx="5541849" cy="6158496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447682" y="3082300"/>
            <a:ext cx="4495246" cy="6002879"/>
            <a:chOff x="0" y="0"/>
            <a:chExt cx="5993661" cy="8003839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"/>
              <a:ext cx="5993661" cy="146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Number Format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2064543"/>
              <a:ext cx="5993661" cy="5939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Provides a list of all the available number formats. The built-in number formats are: General, Number, Currency, Accounting, Short Date, Long Date, Time, Percentage, Fraction, Scientific and Text.</a:t>
              </a:r>
            </a:p>
            <a:p>
              <a:pPr>
                <a:lnSpc>
                  <a:spcPts val="3590"/>
                </a:lnSpc>
              </a:pPr>
              <a:endParaRPr lang="en-US" sz="2564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431" b="-29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951067" y="2967667"/>
            <a:ext cx="5541849" cy="3409376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256531" y="898954"/>
            <a:ext cx="7995266" cy="1119336"/>
            <a:chOff x="0" y="0"/>
            <a:chExt cx="7482781" cy="1047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82781" cy="1047588"/>
            </a:xfrm>
            <a:custGeom>
              <a:avLst/>
              <a:gdLst/>
              <a:ahLst/>
              <a:cxnLst/>
              <a:rect l="l" t="t" r="r" b="b"/>
              <a:pathLst>
                <a:path w="7482781" h="1047588">
                  <a:moveTo>
                    <a:pt x="0" y="0"/>
                  </a:moveTo>
                  <a:lnTo>
                    <a:pt x="0" y="1047588"/>
                  </a:lnTo>
                  <a:lnTo>
                    <a:pt x="7482781" y="1047588"/>
                  </a:lnTo>
                  <a:lnTo>
                    <a:pt x="7482781" y="0"/>
                  </a:lnTo>
                  <a:lnTo>
                    <a:pt x="0" y="0"/>
                  </a:lnTo>
                  <a:close/>
                  <a:moveTo>
                    <a:pt x="7421821" y="986628"/>
                  </a:moveTo>
                  <a:lnTo>
                    <a:pt x="59690" y="986628"/>
                  </a:lnTo>
                  <a:lnTo>
                    <a:pt x="59690" y="59690"/>
                  </a:lnTo>
                  <a:lnTo>
                    <a:pt x="7421821" y="59690"/>
                  </a:lnTo>
                  <a:lnTo>
                    <a:pt x="7421821" y="986628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369" y="3457344"/>
            <a:ext cx="4495246" cy="2316704"/>
            <a:chOff x="0" y="0"/>
            <a:chExt cx="5993661" cy="30889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5993661" cy="72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Style Box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27943"/>
              <a:ext cx="5993661" cy="1760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Conditional Formatting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Format as Table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Cell Styles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431" b="-29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848273" y="2967667"/>
            <a:ext cx="6644643" cy="5908560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263710" y="917489"/>
            <a:ext cx="1637715" cy="1119336"/>
            <a:chOff x="0" y="0"/>
            <a:chExt cx="1532740" cy="10475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32740" cy="1047588"/>
            </a:xfrm>
            <a:custGeom>
              <a:avLst/>
              <a:gdLst/>
              <a:ahLst/>
              <a:cxnLst/>
              <a:rect l="l" t="t" r="r" b="b"/>
              <a:pathLst>
                <a:path w="1532740" h="1047588">
                  <a:moveTo>
                    <a:pt x="0" y="0"/>
                  </a:moveTo>
                  <a:lnTo>
                    <a:pt x="0" y="1047588"/>
                  </a:lnTo>
                  <a:lnTo>
                    <a:pt x="1532740" y="1047588"/>
                  </a:lnTo>
                  <a:lnTo>
                    <a:pt x="1532740" y="0"/>
                  </a:lnTo>
                  <a:lnTo>
                    <a:pt x="0" y="0"/>
                  </a:lnTo>
                  <a:close/>
                  <a:moveTo>
                    <a:pt x="1471780" y="986628"/>
                  </a:moveTo>
                  <a:lnTo>
                    <a:pt x="59690" y="986628"/>
                  </a:lnTo>
                  <a:lnTo>
                    <a:pt x="59690" y="59690"/>
                  </a:lnTo>
                  <a:lnTo>
                    <a:pt x="1471780" y="59690"/>
                  </a:lnTo>
                  <a:lnTo>
                    <a:pt x="1471780" y="986628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94107" y="3457344"/>
            <a:ext cx="5475507" cy="5002754"/>
            <a:chOff x="0" y="0"/>
            <a:chExt cx="7300676" cy="66703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7300676" cy="72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Cells Box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27943"/>
              <a:ext cx="7300676" cy="534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Insert -  Insert Cells, Insert Sheet Rows and Insert Sheet Columns, Insert Sheet.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Delete - Delete Cells, Delete Sheet Rows, Delete Sheet Columns and Delete Sheet.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Format -  Provides an assortment of useful commands that apply to rows, columns and sheets.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431" b="-29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951067" y="2967667"/>
            <a:ext cx="5541849" cy="5492431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839196" y="918004"/>
            <a:ext cx="2130418" cy="1082266"/>
            <a:chOff x="0" y="0"/>
            <a:chExt cx="1993861" cy="101289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93861" cy="1012894"/>
            </a:xfrm>
            <a:custGeom>
              <a:avLst/>
              <a:gdLst/>
              <a:ahLst/>
              <a:cxnLst/>
              <a:rect l="l" t="t" r="r" b="b"/>
              <a:pathLst>
                <a:path w="1993861" h="1012894">
                  <a:moveTo>
                    <a:pt x="0" y="0"/>
                  </a:moveTo>
                  <a:lnTo>
                    <a:pt x="0" y="1012894"/>
                  </a:lnTo>
                  <a:lnTo>
                    <a:pt x="1993861" y="1012894"/>
                  </a:lnTo>
                  <a:lnTo>
                    <a:pt x="1993861" y="0"/>
                  </a:lnTo>
                  <a:lnTo>
                    <a:pt x="0" y="0"/>
                  </a:lnTo>
                  <a:close/>
                  <a:moveTo>
                    <a:pt x="1932901" y="951934"/>
                  </a:moveTo>
                  <a:lnTo>
                    <a:pt x="59690" y="951934"/>
                  </a:lnTo>
                  <a:lnTo>
                    <a:pt x="59690" y="59690"/>
                  </a:lnTo>
                  <a:lnTo>
                    <a:pt x="1932901" y="59690"/>
                  </a:lnTo>
                  <a:lnTo>
                    <a:pt x="1932901" y="951934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369" y="3457344"/>
            <a:ext cx="4495246" cy="4659854"/>
            <a:chOff x="0" y="0"/>
            <a:chExt cx="5993661" cy="62131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5993661" cy="146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Editing Box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64543"/>
              <a:ext cx="5993661" cy="4148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Formulas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Sort &amp; Filter - Sorts the currently selected data or current region into ascending or descending order 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Find &amp; Select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658225" cy="10287000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375383" y="1840660"/>
            <a:ext cx="5907458" cy="7010492"/>
            <a:chOff x="0" y="0"/>
            <a:chExt cx="7876611" cy="9347322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7876611" cy="171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199"/>
                </a:lnSpc>
              </a:pPr>
              <a:r>
                <a:rPr lang="en-US" sz="8499">
                  <a:solidFill>
                    <a:srgbClr val="FFFFFF"/>
                  </a:solidFill>
                  <a:latin typeface="Open Sans"/>
                </a:rPr>
                <a:t>Formulas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352797"/>
              <a:ext cx="7876611" cy="6994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55647" lvl="1" indent="-377824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Open Sans Bold"/>
                </a:rPr>
                <a:t>A formula is always entered with an = sign in the front</a:t>
              </a:r>
            </a:p>
            <a:p>
              <a:pPr marL="755647" lvl="1" indent="-377824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Open Sans Bold"/>
                </a:rPr>
                <a:t>Formulas allow Excel to perform calculations for you</a:t>
              </a:r>
            </a:p>
            <a:p>
              <a:pPr marL="755647" lvl="1" indent="-377824">
                <a:lnSpc>
                  <a:spcPts val="4199"/>
                </a:lnSpc>
                <a:buFont typeface="Arial"/>
                <a:buChar char="•"/>
              </a:pPr>
              <a:r>
                <a:rPr lang="en-US" sz="3499">
                  <a:solidFill>
                    <a:srgbClr val="FFFFFF"/>
                  </a:solidFill>
                  <a:latin typeface="Open Sans Bold"/>
                </a:rPr>
                <a:t>Formulas greatly diminish the amount of data you must manually enter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9076" y="1179344"/>
            <a:ext cx="3379699" cy="1685500"/>
            <a:chOff x="0" y="0"/>
            <a:chExt cx="4506266" cy="2247333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4506266" cy="104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17"/>
                </a:lnSpc>
                <a:spcBef>
                  <a:spcPct val="0"/>
                </a:spcBef>
              </a:pPr>
              <a:r>
                <a:rPr lang="en-US" sz="5097">
                  <a:solidFill>
                    <a:srgbClr val="2A2A2A"/>
                  </a:solidFill>
                  <a:latin typeface="Open Sans Bold"/>
                </a:rPr>
                <a:t>Addition +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03397"/>
              <a:ext cx="4506266" cy="843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233"/>
                </a:lnSpc>
                <a:spcBef>
                  <a:spcPct val="0"/>
                </a:spcBef>
              </a:pPr>
              <a:r>
                <a:rPr lang="en-US" sz="3738">
                  <a:solidFill>
                    <a:srgbClr val="2A2A2A"/>
                  </a:solidFill>
                  <a:latin typeface="Open Sans"/>
                </a:rPr>
                <a:t>=A1+A2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79076" y="3052304"/>
            <a:ext cx="4295996" cy="1685500"/>
            <a:chOff x="0" y="0"/>
            <a:chExt cx="5727995" cy="224733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25"/>
              <a:ext cx="5727995" cy="1045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17"/>
                </a:lnSpc>
                <a:spcBef>
                  <a:spcPct val="0"/>
                </a:spcBef>
              </a:pPr>
              <a:r>
                <a:rPr lang="en-US" sz="5097">
                  <a:solidFill>
                    <a:srgbClr val="2A2A2A"/>
                  </a:solidFill>
                  <a:latin typeface="Open Sans Bold"/>
                </a:rPr>
                <a:t>Subtraction -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403397"/>
              <a:ext cx="5727995" cy="843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233"/>
                </a:lnSpc>
                <a:spcBef>
                  <a:spcPct val="0"/>
                </a:spcBef>
              </a:pPr>
              <a:r>
                <a:rPr lang="en-US" sz="3738">
                  <a:solidFill>
                    <a:srgbClr val="2A2A2A"/>
                  </a:solidFill>
                  <a:latin typeface="Open Sans"/>
                </a:rPr>
                <a:t>=A1-A2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479076" y="4925264"/>
            <a:ext cx="5114815" cy="1680018"/>
            <a:chOff x="0" y="0"/>
            <a:chExt cx="6819753" cy="224002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9525"/>
              <a:ext cx="6819753" cy="1038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17"/>
                </a:lnSpc>
                <a:spcBef>
                  <a:spcPct val="0"/>
                </a:spcBef>
              </a:pPr>
              <a:r>
                <a:rPr lang="en-US" sz="5097">
                  <a:solidFill>
                    <a:srgbClr val="2A2A2A"/>
                  </a:solidFill>
                  <a:latin typeface="Open Sans Bold"/>
                </a:rPr>
                <a:t>Multiplication *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396088"/>
              <a:ext cx="6819753" cy="843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233"/>
                </a:lnSpc>
                <a:spcBef>
                  <a:spcPct val="0"/>
                </a:spcBef>
              </a:pPr>
              <a:r>
                <a:rPr lang="en-US" sz="3738">
                  <a:solidFill>
                    <a:srgbClr val="2A2A2A"/>
                  </a:solidFill>
                  <a:latin typeface="Open Sans"/>
                </a:rPr>
                <a:t>=A1*A2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79076" y="6792742"/>
            <a:ext cx="4861371" cy="1680018"/>
            <a:chOff x="0" y="0"/>
            <a:chExt cx="6481828" cy="224002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9525"/>
              <a:ext cx="6481828" cy="1038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17"/>
                </a:lnSpc>
                <a:spcBef>
                  <a:spcPct val="0"/>
                </a:spcBef>
              </a:pPr>
              <a:r>
                <a:rPr lang="en-US" sz="5097">
                  <a:solidFill>
                    <a:srgbClr val="2A2A2A"/>
                  </a:solidFill>
                  <a:latin typeface="Open Sans Bold"/>
                </a:rPr>
                <a:t>Division  /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396088"/>
              <a:ext cx="6481828" cy="8439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>
                <a:lnSpc>
                  <a:spcPts val="5233"/>
                </a:lnSpc>
                <a:spcBef>
                  <a:spcPct val="0"/>
                </a:spcBef>
              </a:pPr>
              <a:r>
                <a:rPr lang="en-US" sz="3738">
                  <a:solidFill>
                    <a:srgbClr val="2A2A2A"/>
                  </a:solidFill>
                  <a:latin typeface="Open Sans"/>
                </a:rPr>
                <a:t>=A1/A2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5420" y="529269"/>
            <a:ext cx="17037160" cy="9228462"/>
          </a:xfrm>
          <a:custGeom>
            <a:avLst/>
            <a:gdLst/>
            <a:ahLst/>
            <a:cxnLst/>
            <a:rect l="l" t="t" r="r" b="b"/>
            <a:pathLst>
              <a:path w="17037160" h="9228462">
                <a:moveTo>
                  <a:pt x="0" y="0"/>
                </a:moveTo>
                <a:lnTo>
                  <a:pt x="17037160" y="0"/>
                </a:lnTo>
                <a:lnTo>
                  <a:pt x="17037160" y="9228462"/>
                </a:lnTo>
                <a:lnTo>
                  <a:pt x="0" y="9228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058901" y="2423070"/>
            <a:ext cx="6170197" cy="5440860"/>
          </a:xfrm>
          <a:custGeom>
            <a:avLst/>
            <a:gdLst/>
            <a:ahLst/>
            <a:cxnLst/>
            <a:rect l="l" t="t" r="r" b="b"/>
            <a:pathLst>
              <a:path w="6170197" h="5440860">
                <a:moveTo>
                  <a:pt x="0" y="0"/>
                </a:moveTo>
                <a:lnTo>
                  <a:pt x="6170198" y="0"/>
                </a:lnTo>
                <a:lnTo>
                  <a:pt x="6170198" y="5440860"/>
                </a:lnTo>
                <a:lnTo>
                  <a:pt x="0" y="5440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9081751">
            <a:off x="2530843" y="2758965"/>
            <a:ext cx="3757912" cy="0"/>
          </a:xfrm>
          <a:prstGeom prst="line">
            <a:avLst/>
          </a:prstGeom>
          <a:ln w="57150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-2547790">
            <a:off x="11680716" y="2518487"/>
            <a:ext cx="4181516" cy="0"/>
          </a:xfrm>
          <a:prstGeom prst="line">
            <a:avLst/>
          </a:prstGeom>
          <a:ln w="57150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3717" y="451063"/>
            <a:ext cx="13700566" cy="9384874"/>
          </a:xfrm>
          <a:custGeom>
            <a:avLst/>
            <a:gdLst/>
            <a:ahLst/>
            <a:cxnLst/>
            <a:rect l="l" t="t" r="r" b="b"/>
            <a:pathLst>
              <a:path w="13700566" h="9384874">
                <a:moveTo>
                  <a:pt x="0" y="0"/>
                </a:moveTo>
                <a:lnTo>
                  <a:pt x="13700566" y="0"/>
                </a:lnTo>
                <a:lnTo>
                  <a:pt x="13700566" y="9384874"/>
                </a:lnTo>
                <a:lnTo>
                  <a:pt x="0" y="9384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0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6173415" y="3693318"/>
            <a:ext cx="5541849" cy="3963702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6696716" y="3997291"/>
            <a:ext cx="4495246" cy="3659729"/>
            <a:chOff x="0" y="0"/>
            <a:chExt cx="5993661" cy="4879639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"/>
              <a:ext cx="5993661" cy="72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Worksheets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327943"/>
              <a:ext cx="5993661" cy="3551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Worksheets make up the workbook. They can be inserted and/or deleted. They can be password protected. </a:t>
              </a:r>
            </a:p>
            <a:p>
              <a:pPr>
                <a:lnSpc>
                  <a:spcPts val="3590"/>
                </a:lnSpc>
              </a:pPr>
              <a:endParaRPr lang="en-US" sz="2564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204398" y="3896566"/>
            <a:ext cx="10083602" cy="1743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760"/>
              </a:lnSpc>
              <a:spcBef>
                <a:spcPct val="0"/>
              </a:spcBef>
            </a:pPr>
            <a:r>
              <a:rPr lang="en-US" sz="11466">
                <a:solidFill>
                  <a:srgbClr val="2A2A2A"/>
                </a:solidFill>
                <a:latin typeface="Open Sans"/>
              </a:rPr>
              <a:t>Let's Practice!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8005354" cy="10287000"/>
          </a:xfrm>
          <a:custGeom>
            <a:avLst/>
            <a:gdLst/>
            <a:ahLst/>
            <a:cxnLst/>
            <a:rect l="l" t="t" r="r" b="b"/>
            <a:pathLst>
              <a:path w="8005354" h="10287000">
                <a:moveTo>
                  <a:pt x="0" y="0"/>
                </a:moveTo>
                <a:lnTo>
                  <a:pt x="8005354" y="0"/>
                </a:lnTo>
                <a:lnTo>
                  <a:pt x="80053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255" r="-4625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2036" y="3609975"/>
            <a:ext cx="7010767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>
                <a:solidFill>
                  <a:srgbClr val="2A2A2A"/>
                </a:solidFill>
                <a:latin typeface="Open Sans"/>
              </a:rPr>
              <a:t>Saving &amp; Printing</a:t>
            </a:r>
          </a:p>
        </p:txBody>
      </p:sp>
      <p:sp>
        <p:nvSpPr>
          <p:cNvPr id="3" name="Freeform 3"/>
          <p:cNvSpPr/>
          <p:nvPr/>
        </p:nvSpPr>
        <p:spPr>
          <a:xfrm>
            <a:off x="8818370" y="0"/>
            <a:ext cx="9469630" cy="10287000"/>
          </a:xfrm>
          <a:custGeom>
            <a:avLst/>
            <a:gdLst/>
            <a:ahLst/>
            <a:cxnLst/>
            <a:rect l="l" t="t" r="r" b="b"/>
            <a:pathLst>
              <a:path w="9469630" h="10287000">
                <a:moveTo>
                  <a:pt x="0" y="0"/>
                </a:moveTo>
                <a:lnTo>
                  <a:pt x="9469630" y="0"/>
                </a:lnTo>
                <a:lnTo>
                  <a:pt x="946963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139" r="-4180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4867" y="520097"/>
            <a:ext cx="17038266" cy="9246805"/>
          </a:xfrm>
          <a:custGeom>
            <a:avLst/>
            <a:gdLst/>
            <a:ahLst/>
            <a:cxnLst/>
            <a:rect l="l" t="t" r="r" b="b"/>
            <a:pathLst>
              <a:path w="17038266" h="9246805">
                <a:moveTo>
                  <a:pt x="0" y="0"/>
                </a:moveTo>
                <a:lnTo>
                  <a:pt x="17038266" y="0"/>
                </a:lnTo>
                <a:lnTo>
                  <a:pt x="17038266" y="9246806"/>
                </a:lnTo>
                <a:lnTo>
                  <a:pt x="0" y="92468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64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rot="-10271646">
            <a:off x="2851609" y="2561581"/>
            <a:ext cx="1103212" cy="0"/>
          </a:xfrm>
          <a:prstGeom prst="line">
            <a:avLst/>
          </a:prstGeom>
          <a:ln w="6667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0260137" y="3595816"/>
            <a:ext cx="6160206" cy="2846447"/>
            <a:chOff x="0" y="0"/>
            <a:chExt cx="56715099" cy="26206356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56570317" cy="26061575"/>
            </a:xfrm>
            <a:custGeom>
              <a:avLst/>
              <a:gdLst/>
              <a:ahLst/>
              <a:cxnLst/>
              <a:rect l="l" t="t" r="r" b="b"/>
              <a:pathLst>
                <a:path w="56570317" h="26061575">
                  <a:moveTo>
                    <a:pt x="0" y="0"/>
                  </a:moveTo>
                  <a:lnTo>
                    <a:pt x="56570317" y="0"/>
                  </a:lnTo>
                  <a:lnTo>
                    <a:pt x="56570317" y="26061575"/>
                  </a:lnTo>
                  <a:lnTo>
                    <a:pt x="0" y="26061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F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56715099" cy="26206357"/>
            </a:xfrm>
            <a:custGeom>
              <a:avLst/>
              <a:gdLst/>
              <a:ahLst/>
              <a:cxnLst/>
              <a:rect l="l" t="t" r="r" b="b"/>
              <a:pathLst>
                <a:path w="56715099" h="26206357">
                  <a:moveTo>
                    <a:pt x="56570321" y="26061575"/>
                  </a:moveTo>
                  <a:lnTo>
                    <a:pt x="56715099" y="26061575"/>
                  </a:lnTo>
                  <a:lnTo>
                    <a:pt x="56715099" y="26206357"/>
                  </a:lnTo>
                  <a:lnTo>
                    <a:pt x="56570321" y="26206357"/>
                  </a:lnTo>
                  <a:lnTo>
                    <a:pt x="56570321" y="2606157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6061575"/>
                  </a:lnTo>
                  <a:lnTo>
                    <a:pt x="0" y="26061575"/>
                  </a:lnTo>
                  <a:lnTo>
                    <a:pt x="0" y="144780"/>
                  </a:lnTo>
                  <a:close/>
                  <a:moveTo>
                    <a:pt x="0" y="26061575"/>
                  </a:moveTo>
                  <a:lnTo>
                    <a:pt x="144780" y="26061575"/>
                  </a:lnTo>
                  <a:lnTo>
                    <a:pt x="144780" y="26206357"/>
                  </a:lnTo>
                  <a:lnTo>
                    <a:pt x="0" y="26206357"/>
                  </a:lnTo>
                  <a:lnTo>
                    <a:pt x="0" y="26061575"/>
                  </a:lnTo>
                  <a:close/>
                  <a:moveTo>
                    <a:pt x="56570321" y="144780"/>
                  </a:moveTo>
                  <a:lnTo>
                    <a:pt x="56715099" y="144780"/>
                  </a:lnTo>
                  <a:lnTo>
                    <a:pt x="56715099" y="26061575"/>
                  </a:lnTo>
                  <a:lnTo>
                    <a:pt x="56570321" y="26061575"/>
                  </a:lnTo>
                  <a:lnTo>
                    <a:pt x="56570321" y="144780"/>
                  </a:lnTo>
                  <a:close/>
                  <a:moveTo>
                    <a:pt x="144780" y="26061575"/>
                  </a:moveTo>
                  <a:lnTo>
                    <a:pt x="56570321" y="26061575"/>
                  </a:lnTo>
                  <a:lnTo>
                    <a:pt x="56570321" y="26206357"/>
                  </a:lnTo>
                  <a:lnTo>
                    <a:pt x="144780" y="26206357"/>
                  </a:lnTo>
                  <a:lnTo>
                    <a:pt x="144780" y="26061575"/>
                  </a:lnTo>
                  <a:close/>
                  <a:moveTo>
                    <a:pt x="56570321" y="0"/>
                  </a:moveTo>
                  <a:lnTo>
                    <a:pt x="56715099" y="0"/>
                  </a:lnTo>
                  <a:lnTo>
                    <a:pt x="56715099" y="144780"/>
                  </a:lnTo>
                  <a:lnTo>
                    <a:pt x="56570321" y="144780"/>
                  </a:lnTo>
                  <a:lnTo>
                    <a:pt x="565703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6570321" y="0"/>
                  </a:lnTo>
                  <a:lnTo>
                    <a:pt x="565703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999409" y="4758705"/>
            <a:ext cx="4612683" cy="1180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2832" lvl="1" indent="-366416">
              <a:lnSpc>
                <a:spcPts val="4752"/>
              </a:lnSpc>
              <a:buAutoNum type="arabicPeriod"/>
            </a:pPr>
            <a:r>
              <a:rPr lang="en-US" sz="3394">
                <a:solidFill>
                  <a:srgbClr val="000000"/>
                </a:solidFill>
                <a:latin typeface="Open Sans"/>
              </a:rPr>
              <a:t>Click on 'File'.</a:t>
            </a:r>
          </a:p>
          <a:p>
            <a:pPr marL="732832" lvl="1" indent="-366416">
              <a:lnSpc>
                <a:spcPts val="4752"/>
              </a:lnSpc>
              <a:buAutoNum type="arabicPeriod"/>
            </a:pPr>
            <a:r>
              <a:rPr lang="en-US" sz="3394">
                <a:solidFill>
                  <a:srgbClr val="000000"/>
                </a:solidFill>
                <a:latin typeface="Open Sans"/>
              </a:rPr>
              <a:t>Click on 'Save As'.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9409" y="4030615"/>
            <a:ext cx="4916254" cy="5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2"/>
              </a:lnSpc>
            </a:pPr>
            <a:r>
              <a:rPr lang="en-US" sz="3394">
                <a:solidFill>
                  <a:srgbClr val="000000"/>
                </a:solidFill>
                <a:latin typeface="Open Sans Bold"/>
              </a:rPr>
              <a:t>SAVING A WORKBOOK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3550" y="1727086"/>
            <a:ext cx="6590377" cy="2191964"/>
            <a:chOff x="0" y="0"/>
            <a:chExt cx="8787170" cy="2922618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8787170" cy="1828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800"/>
                </a:lnSpc>
              </a:pPr>
              <a:r>
                <a:rPr lang="en-US" sz="9000">
                  <a:solidFill>
                    <a:srgbClr val="2A2A2A"/>
                  </a:solidFill>
                  <a:latin typeface="Open Sans"/>
                </a:rPr>
                <a:t>Excel</a:t>
              </a:r>
              <a:r>
                <a:rPr lang="en-US" sz="9000">
                  <a:solidFill>
                    <a:srgbClr val="399D4E"/>
                  </a:solidFill>
                  <a:latin typeface="Open Sans"/>
                </a:rPr>
                <a:t>101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313018"/>
              <a:ext cx="8787170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>
                  <a:solidFill>
                    <a:srgbClr val="2A2A2A"/>
                  </a:solidFill>
                  <a:latin typeface="Open Sans Bold"/>
                </a:rPr>
                <a:t>What will you learn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733550" y="4797871"/>
            <a:ext cx="5997460" cy="3762043"/>
          </a:xfrm>
          <a:custGeom>
            <a:avLst/>
            <a:gdLst/>
            <a:ahLst/>
            <a:cxnLst/>
            <a:rect l="l" t="t" r="r" b="b"/>
            <a:pathLst>
              <a:path w="5997460" h="3762043">
                <a:moveTo>
                  <a:pt x="0" y="0"/>
                </a:moveTo>
                <a:lnTo>
                  <a:pt x="5997460" y="0"/>
                </a:lnTo>
                <a:lnTo>
                  <a:pt x="5997460" y="3762043"/>
                </a:lnTo>
                <a:lnTo>
                  <a:pt x="0" y="3762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144000" y="1995581"/>
            <a:ext cx="7222524" cy="6068236"/>
            <a:chOff x="0" y="0"/>
            <a:chExt cx="9630032" cy="8090981"/>
          </a:xfrm>
        </p:grpSpPr>
        <p:sp>
          <p:nvSpPr>
            <p:cNvPr id="7" name="TextBox 7"/>
            <p:cNvSpPr txBox="1"/>
            <p:nvPr/>
          </p:nvSpPr>
          <p:spPr>
            <a:xfrm>
              <a:off x="0" y="-57150"/>
              <a:ext cx="9630032" cy="65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2970">
                  <a:solidFill>
                    <a:srgbClr val="2A2A2A"/>
                  </a:solidFill>
                  <a:latin typeface="Open Sans"/>
                </a:rPr>
                <a:t>Open and create a spreadsheet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1226431"/>
              <a:ext cx="9630032" cy="0"/>
            </a:xfrm>
            <a:prstGeom prst="line">
              <a:avLst/>
            </a:prstGeom>
            <a:ln w="15092" cap="rnd">
              <a:solidFill>
                <a:srgbClr val="399D4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817193"/>
              <a:ext cx="9630032" cy="65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2970">
                  <a:solidFill>
                    <a:srgbClr val="2A2A2A"/>
                  </a:solidFill>
                  <a:latin typeface="Open Sans"/>
                </a:rPr>
                <a:t>Enter data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3100773"/>
              <a:ext cx="9630032" cy="0"/>
            </a:xfrm>
            <a:prstGeom prst="line">
              <a:avLst/>
            </a:prstGeom>
            <a:ln w="15092" cap="rnd">
              <a:solidFill>
                <a:srgbClr val="399D4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691535"/>
              <a:ext cx="9630032" cy="65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2970">
                  <a:solidFill>
                    <a:srgbClr val="2A2A2A"/>
                  </a:solidFill>
                  <a:latin typeface="Open Sans"/>
                </a:rPr>
                <a:t>Use Formulas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4975116"/>
              <a:ext cx="9630032" cy="0"/>
            </a:xfrm>
            <a:prstGeom prst="line">
              <a:avLst/>
            </a:prstGeom>
            <a:ln w="15092" cap="rnd">
              <a:solidFill>
                <a:srgbClr val="399D4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5565878"/>
              <a:ext cx="9630032" cy="65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2970">
                  <a:solidFill>
                    <a:srgbClr val="2A2A2A"/>
                  </a:solidFill>
                  <a:latin typeface="Open Sans"/>
                </a:rPr>
                <a:t>Save a spreadsheet</a:t>
              </a:r>
            </a:p>
          </p:txBody>
        </p:sp>
        <p:sp>
          <p:nvSpPr>
            <p:cNvPr id="14" name="AutoShape 14"/>
            <p:cNvSpPr/>
            <p:nvPr/>
          </p:nvSpPr>
          <p:spPr>
            <a:xfrm>
              <a:off x="0" y="6849458"/>
              <a:ext cx="9630032" cy="0"/>
            </a:xfrm>
            <a:prstGeom prst="line">
              <a:avLst/>
            </a:prstGeom>
            <a:ln w="15092" cap="rnd">
              <a:solidFill>
                <a:srgbClr val="399D4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440220"/>
              <a:ext cx="9630032" cy="650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2970">
                  <a:solidFill>
                    <a:srgbClr val="2A2A2A"/>
                  </a:solidFill>
                  <a:latin typeface="Open Sans"/>
                </a:rPr>
                <a:t>Print a spreadsheet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3266" y="521389"/>
            <a:ext cx="17101468" cy="9244221"/>
          </a:xfrm>
          <a:custGeom>
            <a:avLst/>
            <a:gdLst/>
            <a:ahLst/>
            <a:cxnLst/>
            <a:rect l="l" t="t" r="r" b="b"/>
            <a:pathLst>
              <a:path w="17101468" h="9244221">
                <a:moveTo>
                  <a:pt x="0" y="0"/>
                </a:moveTo>
                <a:lnTo>
                  <a:pt x="17101468" y="0"/>
                </a:lnTo>
                <a:lnTo>
                  <a:pt x="17101468" y="9244222"/>
                </a:lnTo>
                <a:lnTo>
                  <a:pt x="0" y="92442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406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013804" y="5946041"/>
            <a:ext cx="7130196" cy="3631677"/>
            <a:chOff x="0" y="0"/>
            <a:chExt cx="56715099" cy="28887137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6570317" cy="28742357"/>
            </a:xfrm>
            <a:custGeom>
              <a:avLst/>
              <a:gdLst/>
              <a:ahLst/>
              <a:cxnLst/>
              <a:rect l="l" t="t" r="r" b="b"/>
              <a:pathLst>
                <a:path w="56570317" h="28742357">
                  <a:moveTo>
                    <a:pt x="0" y="0"/>
                  </a:moveTo>
                  <a:lnTo>
                    <a:pt x="56570317" y="0"/>
                  </a:lnTo>
                  <a:lnTo>
                    <a:pt x="56570317" y="28742357"/>
                  </a:lnTo>
                  <a:lnTo>
                    <a:pt x="0" y="28742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F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6715099" cy="28887136"/>
            </a:xfrm>
            <a:custGeom>
              <a:avLst/>
              <a:gdLst/>
              <a:ahLst/>
              <a:cxnLst/>
              <a:rect l="l" t="t" r="r" b="b"/>
              <a:pathLst>
                <a:path w="56715099" h="28887136">
                  <a:moveTo>
                    <a:pt x="56570321" y="28742357"/>
                  </a:moveTo>
                  <a:lnTo>
                    <a:pt x="56715099" y="28742357"/>
                  </a:lnTo>
                  <a:lnTo>
                    <a:pt x="56715099" y="28887136"/>
                  </a:lnTo>
                  <a:lnTo>
                    <a:pt x="56570321" y="28887136"/>
                  </a:lnTo>
                  <a:lnTo>
                    <a:pt x="56570321" y="2874235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8742357"/>
                  </a:lnTo>
                  <a:lnTo>
                    <a:pt x="0" y="28742357"/>
                  </a:lnTo>
                  <a:lnTo>
                    <a:pt x="0" y="144780"/>
                  </a:lnTo>
                  <a:close/>
                  <a:moveTo>
                    <a:pt x="0" y="28742357"/>
                  </a:moveTo>
                  <a:lnTo>
                    <a:pt x="144780" y="28742357"/>
                  </a:lnTo>
                  <a:lnTo>
                    <a:pt x="144780" y="28887136"/>
                  </a:lnTo>
                  <a:lnTo>
                    <a:pt x="0" y="28887136"/>
                  </a:lnTo>
                  <a:lnTo>
                    <a:pt x="0" y="28742357"/>
                  </a:lnTo>
                  <a:close/>
                  <a:moveTo>
                    <a:pt x="56570321" y="144780"/>
                  </a:moveTo>
                  <a:lnTo>
                    <a:pt x="56715099" y="144780"/>
                  </a:lnTo>
                  <a:lnTo>
                    <a:pt x="56715099" y="28742357"/>
                  </a:lnTo>
                  <a:lnTo>
                    <a:pt x="56570321" y="28742357"/>
                  </a:lnTo>
                  <a:lnTo>
                    <a:pt x="56570321" y="144780"/>
                  </a:lnTo>
                  <a:close/>
                  <a:moveTo>
                    <a:pt x="144780" y="28742357"/>
                  </a:moveTo>
                  <a:lnTo>
                    <a:pt x="56570321" y="28742357"/>
                  </a:lnTo>
                  <a:lnTo>
                    <a:pt x="56570321" y="28887136"/>
                  </a:lnTo>
                  <a:lnTo>
                    <a:pt x="144780" y="28887136"/>
                  </a:lnTo>
                  <a:lnTo>
                    <a:pt x="144780" y="28742357"/>
                  </a:lnTo>
                  <a:close/>
                  <a:moveTo>
                    <a:pt x="56570321" y="0"/>
                  </a:moveTo>
                  <a:lnTo>
                    <a:pt x="56715099" y="0"/>
                  </a:lnTo>
                  <a:lnTo>
                    <a:pt x="56715099" y="144780"/>
                  </a:lnTo>
                  <a:lnTo>
                    <a:pt x="56570321" y="144780"/>
                  </a:lnTo>
                  <a:lnTo>
                    <a:pt x="565703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6570321" y="0"/>
                  </a:lnTo>
                  <a:lnTo>
                    <a:pt x="565703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37044" y="6778196"/>
            <a:ext cx="6256255" cy="2525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681" lvl="1" indent="-259340">
              <a:lnSpc>
                <a:spcPts val="3363"/>
              </a:lnSpc>
              <a:buAutoNum type="arabicPeriod"/>
            </a:pPr>
            <a:r>
              <a:rPr lang="en-US" sz="2402">
                <a:solidFill>
                  <a:srgbClr val="000000"/>
                </a:solidFill>
                <a:latin typeface="Open Sans"/>
              </a:rPr>
              <a:t>Choose a location to save your file. For this activity, choose 'Documents'</a:t>
            </a:r>
          </a:p>
          <a:p>
            <a:pPr marL="518681" lvl="1" indent="-259340">
              <a:lnSpc>
                <a:spcPts val="3363"/>
              </a:lnSpc>
              <a:buAutoNum type="arabicPeriod"/>
            </a:pPr>
            <a:r>
              <a:rPr lang="en-US" sz="2402">
                <a:solidFill>
                  <a:srgbClr val="000000"/>
                </a:solidFill>
                <a:latin typeface="Open Sans"/>
              </a:rPr>
              <a:t>Give the document a name. </a:t>
            </a:r>
          </a:p>
          <a:p>
            <a:pPr marL="518681" lvl="1" indent="-259340">
              <a:lnSpc>
                <a:spcPts val="3363"/>
              </a:lnSpc>
              <a:buAutoNum type="arabicPeriod"/>
            </a:pPr>
            <a:r>
              <a:rPr lang="en-US" sz="2402">
                <a:solidFill>
                  <a:srgbClr val="000000"/>
                </a:solidFill>
                <a:latin typeface="Open Sans"/>
              </a:rPr>
              <a:t>Click 'Save'.</a:t>
            </a:r>
          </a:p>
          <a:p>
            <a:pPr marL="518681" lvl="1" indent="-259340">
              <a:lnSpc>
                <a:spcPts val="3363"/>
              </a:lnSpc>
              <a:buAutoNum type="arabicPeriod"/>
            </a:pPr>
            <a:r>
              <a:rPr lang="en-US" sz="2402">
                <a:solidFill>
                  <a:srgbClr val="000000"/>
                </a:solidFill>
                <a:latin typeface="Open Sans"/>
              </a:rPr>
              <a:t>After saving the first time, click on the floppy disk in the top left corner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37044" y="6262872"/>
            <a:ext cx="6256255" cy="401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3"/>
              </a:lnSpc>
            </a:pPr>
            <a:r>
              <a:rPr lang="en-US" sz="2402">
                <a:solidFill>
                  <a:srgbClr val="000000"/>
                </a:solidFill>
                <a:latin typeface="Open Sans Bold"/>
              </a:rPr>
              <a:t>SAVING A WORKBOOK (CONT.)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5003" y="403804"/>
            <a:ext cx="17477994" cy="9479392"/>
          </a:xfrm>
          <a:custGeom>
            <a:avLst/>
            <a:gdLst/>
            <a:ahLst/>
            <a:cxnLst/>
            <a:rect l="l" t="t" r="r" b="b"/>
            <a:pathLst>
              <a:path w="17477994" h="9479392">
                <a:moveTo>
                  <a:pt x="0" y="0"/>
                </a:moveTo>
                <a:lnTo>
                  <a:pt x="17477994" y="0"/>
                </a:lnTo>
                <a:lnTo>
                  <a:pt x="17477994" y="9479392"/>
                </a:lnTo>
                <a:lnTo>
                  <a:pt x="0" y="947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71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017394" y="6185160"/>
            <a:ext cx="7679826" cy="3073140"/>
            <a:chOff x="0" y="0"/>
            <a:chExt cx="56715099" cy="22694975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56570317" cy="22550195"/>
            </a:xfrm>
            <a:custGeom>
              <a:avLst/>
              <a:gdLst/>
              <a:ahLst/>
              <a:cxnLst/>
              <a:rect l="l" t="t" r="r" b="b"/>
              <a:pathLst>
                <a:path w="56570317" h="22550195">
                  <a:moveTo>
                    <a:pt x="0" y="0"/>
                  </a:moveTo>
                  <a:lnTo>
                    <a:pt x="56570317" y="0"/>
                  </a:lnTo>
                  <a:lnTo>
                    <a:pt x="56570317" y="22550195"/>
                  </a:lnTo>
                  <a:lnTo>
                    <a:pt x="0" y="225501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FB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56715099" cy="22694974"/>
            </a:xfrm>
            <a:custGeom>
              <a:avLst/>
              <a:gdLst/>
              <a:ahLst/>
              <a:cxnLst/>
              <a:rect l="l" t="t" r="r" b="b"/>
              <a:pathLst>
                <a:path w="56715099" h="22694974">
                  <a:moveTo>
                    <a:pt x="56570321" y="22550194"/>
                  </a:moveTo>
                  <a:lnTo>
                    <a:pt x="56715099" y="22550194"/>
                  </a:lnTo>
                  <a:lnTo>
                    <a:pt x="56715099" y="22694974"/>
                  </a:lnTo>
                  <a:lnTo>
                    <a:pt x="56570321" y="22694974"/>
                  </a:lnTo>
                  <a:lnTo>
                    <a:pt x="56570321" y="2255019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550194"/>
                  </a:lnTo>
                  <a:lnTo>
                    <a:pt x="0" y="22550194"/>
                  </a:lnTo>
                  <a:lnTo>
                    <a:pt x="0" y="144780"/>
                  </a:lnTo>
                  <a:close/>
                  <a:moveTo>
                    <a:pt x="0" y="22550194"/>
                  </a:moveTo>
                  <a:lnTo>
                    <a:pt x="144780" y="22550194"/>
                  </a:lnTo>
                  <a:lnTo>
                    <a:pt x="144780" y="22694974"/>
                  </a:lnTo>
                  <a:lnTo>
                    <a:pt x="0" y="22694974"/>
                  </a:lnTo>
                  <a:lnTo>
                    <a:pt x="0" y="22550194"/>
                  </a:lnTo>
                  <a:close/>
                  <a:moveTo>
                    <a:pt x="56570321" y="144780"/>
                  </a:moveTo>
                  <a:lnTo>
                    <a:pt x="56715099" y="144780"/>
                  </a:lnTo>
                  <a:lnTo>
                    <a:pt x="56715099" y="22550194"/>
                  </a:lnTo>
                  <a:lnTo>
                    <a:pt x="56570321" y="22550194"/>
                  </a:lnTo>
                  <a:lnTo>
                    <a:pt x="56570321" y="144780"/>
                  </a:lnTo>
                  <a:close/>
                  <a:moveTo>
                    <a:pt x="144780" y="22550194"/>
                  </a:moveTo>
                  <a:lnTo>
                    <a:pt x="56570321" y="22550194"/>
                  </a:lnTo>
                  <a:lnTo>
                    <a:pt x="56570321" y="22694974"/>
                  </a:lnTo>
                  <a:lnTo>
                    <a:pt x="144780" y="22694974"/>
                  </a:lnTo>
                  <a:lnTo>
                    <a:pt x="144780" y="22550194"/>
                  </a:lnTo>
                  <a:close/>
                  <a:moveTo>
                    <a:pt x="56570321" y="0"/>
                  </a:moveTo>
                  <a:lnTo>
                    <a:pt x="56715099" y="0"/>
                  </a:lnTo>
                  <a:lnTo>
                    <a:pt x="56715099" y="144780"/>
                  </a:lnTo>
                  <a:lnTo>
                    <a:pt x="56570321" y="144780"/>
                  </a:lnTo>
                  <a:lnTo>
                    <a:pt x="5657032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56570321" y="0"/>
                  </a:lnTo>
                  <a:lnTo>
                    <a:pt x="5657032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580967" y="7065349"/>
            <a:ext cx="6738518" cy="182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8663" lvl="1" indent="-279332">
              <a:lnSpc>
                <a:spcPts val="3622"/>
              </a:lnSpc>
              <a:buAutoNum type="arabicPeriod"/>
            </a:pPr>
            <a:r>
              <a:rPr lang="en-US" sz="2587">
                <a:solidFill>
                  <a:srgbClr val="000000"/>
                </a:solidFill>
                <a:latin typeface="Open Sans"/>
              </a:rPr>
              <a:t>Click on 'File'.</a:t>
            </a:r>
          </a:p>
          <a:p>
            <a:pPr marL="558663" lvl="1" indent="-279332">
              <a:lnSpc>
                <a:spcPts val="3622"/>
              </a:lnSpc>
              <a:buAutoNum type="arabicPeriod"/>
            </a:pPr>
            <a:r>
              <a:rPr lang="en-US" sz="2587">
                <a:solidFill>
                  <a:srgbClr val="000000"/>
                </a:solidFill>
                <a:latin typeface="Open Sans"/>
              </a:rPr>
              <a:t>Click on 'Print'.</a:t>
            </a:r>
          </a:p>
          <a:p>
            <a:pPr marL="558663" lvl="1" indent="-279332">
              <a:lnSpc>
                <a:spcPts val="3622"/>
              </a:lnSpc>
              <a:buAutoNum type="arabicPeriod"/>
            </a:pPr>
            <a:r>
              <a:rPr lang="en-US" sz="2587">
                <a:solidFill>
                  <a:srgbClr val="000000"/>
                </a:solidFill>
                <a:latin typeface="Open Sans"/>
              </a:rPr>
              <a:t>Make sure to select 'Fit All Columns on One Page" or "Fit Sheet on One Page".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80967" y="6510301"/>
            <a:ext cx="6738518" cy="448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22"/>
              </a:lnSpc>
            </a:pPr>
            <a:r>
              <a:rPr lang="en-US" sz="2587">
                <a:solidFill>
                  <a:srgbClr val="000000"/>
                </a:solidFill>
                <a:latin typeface="Open Sans Bold"/>
              </a:rPr>
              <a:t>PRINTING A WORKBOOK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52562" y="1276023"/>
            <a:ext cx="6238875" cy="7734954"/>
            <a:chOff x="0" y="0"/>
            <a:chExt cx="8318500" cy="10313273"/>
          </a:xfrm>
        </p:grpSpPr>
        <p:sp>
          <p:nvSpPr>
            <p:cNvPr id="4" name="TextBox 4"/>
            <p:cNvSpPr txBox="1"/>
            <p:nvPr/>
          </p:nvSpPr>
          <p:spPr>
            <a:xfrm>
              <a:off x="0" y="0"/>
              <a:ext cx="8318500" cy="487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FFFFFF"/>
                  </a:solidFill>
                  <a:latin typeface="Open Sans"/>
                </a:rPr>
                <a:t>Additional </a:t>
              </a:r>
              <a:r>
                <a:rPr lang="en-US" sz="8000">
                  <a:solidFill>
                    <a:srgbClr val="2A2A2A"/>
                  </a:solidFill>
                  <a:latin typeface="Open Sans"/>
                </a:rPr>
                <a:t>Library</a:t>
              </a:r>
              <a:r>
                <a:rPr lang="en-US" sz="8000">
                  <a:solidFill>
                    <a:srgbClr val="FFFFFF"/>
                  </a:solidFill>
                  <a:latin typeface="Open Sans"/>
                </a:rPr>
                <a:t> Resources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0157"/>
              <a:ext cx="8318500" cy="46031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FFFFFF"/>
                  </a:solidFill>
                  <a:latin typeface="Open Sans"/>
                </a:rPr>
                <a:t>Brainfuse Adult Learning Center</a:t>
              </a:r>
            </a:p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FFFFFF"/>
                  </a:solidFill>
                  <a:latin typeface="Open Sans"/>
                </a:rPr>
                <a:t>Computer Skills Center from LearningExpress Library</a:t>
              </a:r>
            </a:p>
            <a:p>
              <a:pPr marL="712467" lvl="1" indent="-356233">
                <a:lnSpc>
                  <a:spcPts val="4619"/>
                </a:lnSpc>
                <a:buFont typeface="Arial"/>
                <a:buChar char="•"/>
              </a:pPr>
              <a:r>
                <a:rPr lang="en-US" sz="3299">
                  <a:solidFill>
                    <a:srgbClr val="FFFFFF"/>
                  </a:solidFill>
                  <a:latin typeface="Open Sans"/>
                </a:rPr>
                <a:t>GCFLearnFree.org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696575" y="1406421"/>
            <a:ext cx="6238875" cy="7193928"/>
            <a:chOff x="0" y="0"/>
            <a:chExt cx="8318500" cy="9591904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8318500" cy="4876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2A2A2A"/>
                  </a:solidFill>
                  <a:latin typeface="Open Sans"/>
                </a:rPr>
                <a:t>Upcoming</a:t>
              </a:r>
            </a:p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399D4E"/>
                  </a:solidFill>
                  <a:latin typeface="Open Sans"/>
                </a:rPr>
                <a:t>Computer</a:t>
              </a:r>
              <a:r>
                <a:rPr lang="en-US" sz="8000">
                  <a:solidFill>
                    <a:srgbClr val="2A2A2A"/>
                  </a:solidFill>
                  <a:latin typeface="Open Sans"/>
                </a:rPr>
                <a:t> Classes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0157"/>
              <a:ext cx="8318500" cy="38817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12470" lvl="1" indent="-356235">
                <a:lnSpc>
                  <a:spcPts val="4620"/>
                </a:lnSpc>
                <a:buFont typeface="Arial"/>
                <a:buChar char="•"/>
              </a:pPr>
              <a:r>
                <a:rPr lang="en-US" sz="3300" dirty="0">
                  <a:solidFill>
                    <a:srgbClr val="2A2A2A"/>
                  </a:solidFill>
                  <a:latin typeface="Open Sans"/>
                </a:rPr>
                <a:t>December 10 MS Excel Intermediate</a:t>
              </a:r>
            </a:p>
            <a:p>
              <a:pPr marL="712470" lvl="1" indent="-356235">
                <a:lnSpc>
                  <a:spcPts val="4620"/>
                </a:lnSpc>
                <a:buFont typeface="Arial"/>
                <a:buChar char="•"/>
              </a:pPr>
              <a:r>
                <a:rPr lang="en-US" sz="3300" dirty="0">
                  <a:solidFill>
                    <a:srgbClr val="2A2A2A"/>
                  </a:solidFill>
                  <a:latin typeface="Open Sans"/>
                </a:rPr>
                <a:t>December 16 Tech Help</a:t>
              </a:r>
            </a:p>
            <a:p>
              <a:pPr marL="712470" lvl="1" indent="-356235">
                <a:lnSpc>
                  <a:spcPts val="4620"/>
                </a:lnSpc>
                <a:buFont typeface="Arial"/>
                <a:buChar char="•"/>
              </a:pPr>
              <a:r>
                <a:rPr lang="en-US" sz="3300" dirty="0">
                  <a:solidFill>
                    <a:srgbClr val="2A2A2A"/>
                  </a:solidFill>
                  <a:latin typeface="Open Sans"/>
                </a:rPr>
                <a:t>December 17 MS Excel PivotTables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4475" y="1379528"/>
            <a:ext cx="9238327" cy="7527944"/>
            <a:chOff x="0" y="0"/>
            <a:chExt cx="12317770" cy="10037259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2317770" cy="3251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>
                  <a:solidFill>
                    <a:srgbClr val="2A2A2A"/>
                  </a:solidFill>
                  <a:latin typeface="Open Sans"/>
                </a:rPr>
                <a:t>What is Microsoft Excel?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94082"/>
              <a:ext cx="12317770" cy="5943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79"/>
                </a:lnSpc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Excel is a powerful spreadsheet software that allows users to:</a:t>
              </a:r>
            </a:p>
            <a:p>
              <a:pPr marL="690877" lvl="1" indent="-345439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Organize data</a:t>
              </a:r>
            </a:p>
            <a:p>
              <a:pPr marL="690877" lvl="1" indent="-345439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Easily perform complex mathematical equations</a:t>
              </a:r>
            </a:p>
            <a:p>
              <a:pPr marL="690877" lvl="1" indent="-345439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Link information together</a:t>
              </a:r>
            </a:p>
            <a:p>
              <a:pPr marL="690877" lvl="1" indent="-345439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Create charts of data</a:t>
              </a:r>
            </a:p>
            <a:p>
              <a:pPr marL="690877" lvl="1" indent="-345439">
                <a:lnSpc>
                  <a:spcPts val="4479"/>
                </a:lnSpc>
                <a:buFont typeface="Arial"/>
                <a:buChar char="•"/>
              </a:pPr>
              <a:r>
                <a:rPr lang="en-US" sz="3199">
                  <a:solidFill>
                    <a:srgbClr val="2A2A2A"/>
                  </a:solidFill>
                  <a:latin typeface="Open Sans"/>
                </a:rPr>
                <a:t>And more!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13450" y="1644074"/>
            <a:ext cx="5325085" cy="6998853"/>
            <a:chOff x="0" y="0"/>
            <a:chExt cx="7100114" cy="9331804"/>
          </a:xfrm>
        </p:grpSpPr>
        <p:sp>
          <p:nvSpPr>
            <p:cNvPr id="6" name="Freeform 6"/>
            <p:cNvSpPr/>
            <p:nvPr/>
          </p:nvSpPr>
          <p:spPr>
            <a:xfrm>
              <a:off x="0" y="5161799"/>
              <a:ext cx="6929012" cy="4170005"/>
            </a:xfrm>
            <a:custGeom>
              <a:avLst/>
              <a:gdLst/>
              <a:ahLst/>
              <a:cxnLst/>
              <a:rect l="l" t="t" r="r" b="b"/>
              <a:pathLst>
                <a:path w="6929012" h="4170005">
                  <a:moveTo>
                    <a:pt x="0" y="0"/>
                  </a:moveTo>
                  <a:lnTo>
                    <a:pt x="6929012" y="0"/>
                  </a:lnTo>
                  <a:lnTo>
                    <a:pt x="6929012" y="4170005"/>
                  </a:lnTo>
                  <a:lnTo>
                    <a:pt x="0" y="4170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2435115" y="0"/>
              <a:ext cx="4664998" cy="6212468"/>
            </a:xfrm>
            <a:custGeom>
              <a:avLst/>
              <a:gdLst/>
              <a:ahLst/>
              <a:cxnLst/>
              <a:rect l="l" t="t" r="r" b="b"/>
              <a:pathLst>
                <a:path w="4664998" h="6212468">
                  <a:moveTo>
                    <a:pt x="0" y="0"/>
                  </a:moveTo>
                  <a:lnTo>
                    <a:pt x="4664999" y="0"/>
                  </a:lnTo>
                  <a:lnTo>
                    <a:pt x="4664999" y="6212468"/>
                  </a:lnTo>
                  <a:lnTo>
                    <a:pt x="0" y="6212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EF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92036" y="4371975"/>
            <a:ext cx="7010767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10000">
                <a:solidFill>
                  <a:srgbClr val="2A2A2A"/>
                </a:solidFill>
                <a:latin typeface="Open Sans"/>
              </a:rPr>
              <a:t>Interface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2646" y="0"/>
            <a:ext cx="8005354" cy="10287000"/>
          </a:xfrm>
          <a:custGeom>
            <a:avLst/>
            <a:gdLst/>
            <a:ahLst/>
            <a:cxnLst/>
            <a:rect l="l" t="t" r="r" b="b"/>
            <a:pathLst>
              <a:path w="8005354" h="10287000">
                <a:moveTo>
                  <a:pt x="0" y="0"/>
                </a:moveTo>
                <a:lnTo>
                  <a:pt x="8005354" y="0"/>
                </a:lnTo>
                <a:lnTo>
                  <a:pt x="800535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65" b="-8365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5420" y="529269"/>
            <a:ext cx="17037160" cy="9228462"/>
          </a:xfrm>
          <a:custGeom>
            <a:avLst/>
            <a:gdLst/>
            <a:ahLst/>
            <a:cxnLst/>
            <a:rect l="l" t="t" r="r" b="b"/>
            <a:pathLst>
              <a:path w="17037160" h="9228462">
                <a:moveTo>
                  <a:pt x="0" y="0"/>
                </a:moveTo>
                <a:lnTo>
                  <a:pt x="17037160" y="0"/>
                </a:lnTo>
                <a:lnTo>
                  <a:pt x="17037160" y="9228462"/>
                </a:lnTo>
                <a:lnTo>
                  <a:pt x="0" y="92284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208415" y="2608567"/>
            <a:ext cx="1438116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1616"/>
                </a:solidFill>
                <a:latin typeface="Open Sans Bold"/>
              </a:rPr>
              <a:t>Columns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7960684" y="4114798"/>
            <a:ext cx="1933580" cy="0"/>
          </a:xfrm>
          <a:prstGeom prst="line">
            <a:avLst/>
          </a:prstGeom>
          <a:ln w="12382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 rot="5400000">
            <a:off x="7960684" y="6781047"/>
            <a:ext cx="1933580" cy="0"/>
          </a:xfrm>
          <a:prstGeom prst="line">
            <a:avLst/>
          </a:prstGeom>
          <a:ln w="12382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rot="-10800000">
            <a:off x="4243975" y="5298599"/>
            <a:ext cx="1933580" cy="0"/>
          </a:xfrm>
          <a:prstGeom prst="line">
            <a:avLst/>
          </a:prstGeom>
          <a:ln w="12382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1797696" y="5298599"/>
            <a:ext cx="1933580" cy="0"/>
          </a:xfrm>
          <a:prstGeom prst="line">
            <a:avLst/>
          </a:prstGeom>
          <a:ln w="12382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5598434" y="575628"/>
            <a:ext cx="1564366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FF1616"/>
                </a:solidFill>
                <a:latin typeface="Open Sans Bold"/>
              </a:rPr>
              <a:t>Ribbon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663744" y="5241449"/>
            <a:ext cx="2651284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1616"/>
                </a:solidFill>
                <a:latin typeface="Open Sans Bold"/>
              </a:rPr>
              <a:t>Worksheet Area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5086350"/>
            <a:ext cx="869236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1616"/>
                </a:solidFill>
                <a:latin typeface="Open Sans Bold"/>
              </a:rPr>
              <a:t>Rows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15028" y="472119"/>
            <a:ext cx="2773859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1616"/>
                </a:solidFill>
                <a:latin typeface="Open Sans Bold"/>
              </a:rPr>
              <a:t>Workbook Name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431" b="-29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951067" y="2967667"/>
            <a:ext cx="5541849" cy="6158496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 rot="-9933038">
            <a:off x="2613073" y="2397338"/>
            <a:ext cx="1207051" cy="0"/>
          </a:xfrm>
          <a:prstGeom prst="line">
            <a:avLst/>
          </a:prstGeom>
          <a:ln w="47625" cap="flat">
            <a:solidFill>
              <a:srgbClr val="FF1616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474369" y="3457344"/>
            <a:ext cx="4495246" cy="5231354"/>
            <a:chOff x="0" y="0"/>
            <a:chExt cx="5993661" cy="6975139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"/>
              <a:ext cx="5993661" cy="1031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97"/>
                </a:lnSpc>
              </a:pPr>
              <a:r>
                <a:rPr lang="en-US" sz="5164">
                  <a:solidFill>
                    <a:srgbClr val="FFFFFF"/>
                  </a:solidFill>
                  <a:latin typeface="Open Sans"/>
                </a:rPr>
                <a:t>Cells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32743"/>
              <a:ext cx="5993661" cy="534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Each rectangle in a worksheet is called a cell. A cell is the intersection of a row and a column.</a:t>
              </a:r>
            </a:p>
            <a:p>
              <a:pPr>
                <a:lnSpc>
                  <a:spcPts val="3590"/>
                </a:lnSpc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Each cell has a name based on which column and row intersects.</a:t>
              </a:r>
            </a:p>
            <a:p>
              <a:pPr>
                <a:lnSpc>
                  <a:spcPts val="3590"/>
                </a:lnSpc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The cell name appears in the name box.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934373" y="2514594"/>
            <a:ext cx="1690167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FF1616"/>
                </a:solidFill>
                <a:latin typeface="Open Sans Bold"/>
              </a:rPr>
              <a:t>Name Box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431" b="-2909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9951067" y="2967667"/>
            <a:ext cx="5541849" cy="5492431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3163856" y="917489"/>
            <a:ext cx="2564472" cy="1137871"/>
            <a:chOff x="0" y="0"/>
            <a:chExt cx="2400093" cy="10649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00093" cy="1064935"/>
            </a:xfrm>
            <a:custGeom>
              <a:avLst/>
              <a:gdLst/>
              <a:ahLst/>
              <a:cxnLst/>
              <a:rect l="l" t="t" r="r" b="b"/>
              <a:pathLst>
                <a:path w="2400093" h="1064935">
                  <a:moveTo>
                    <a:pt x="0" y="0"/>
                  </a:moveTo>
                  <a:lnTo>
                    <a:pt x="0" y="1064935"/>
                  </a:lnTo>
                  <a:lnTo>
                    <a:pt x="2400093" y="1064935"/>
                  </a:lnTo>
                  <a:lnTo>
                    <a:pt x="2400093" y="0"/>
                  </a:lnTo>
                  <a:lnTo>
                    <a:pt x="0" y="0"/>
                  </a:lnTo>
                  <a:close/>
                  <a:moveTo>
                    <a:pt x="2339133" y="1003975"/>
                  </a:moveTo>
                  <a:lnTo>
                    <a:pt x="59690" y="1003975"/>
                  </a:lnTo>
                  <a:lnTo>
                    <a:pt x="59690" y="59690"/>
                  </a:lnTo>
                  <a:lnTo>
                    <a:pt x="2339133" y="59690"/>
                  </a:lnTo>
                  <a:lnTo>
                    <a:pt x="2339133" y="100397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74369" y="3457344"/>
            <a:ext cx="4495246" cy="5002754"/>
            <a:chOff x="0" y="0"/>
            <a:chExt cx="5993661" cy="66703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5993661" cy="727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Font Box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327943"/>
              <a:ext cx="5993661" cy="534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90"/>
                </a:lnSpc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Font Appearance allows changes to the text in terms of:</a:t>
              </a:r>
            </a:p>
            <a:p>
              <a:pPr marL="1107389" lvl="2" indent="-369130">
                <a:lnSpc>
                  <a:spcPts val="3590"/>
                </a:lnSpc>
                <a:buFont typeface="Arial"/>
                <a:buChar char="⚬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Type</a:t>
              </a:r>
            </a:p>
            <a:p>
              <a:pPr marL="1107389" lvl="2" indent="-369130">
                <a:lnSpc>
                  <a:spcPts val="3590"/>
                </a:lnSpc>
                <a:buFont typeface="Arial"/>
                <a:buChar char="⚬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Size </a:t>
              </a:r>
            </a:p>
            <a:p>
              <a:pPr marL="1107389" lvl="2" indent="-369130">
                <a:lnSpc>
                  <a:spcPts val="3590"/>
                </a:lnSpc>
                <a:buFont typeface="Arial"/>
                <a:buChar char="⚬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Style: Bold, Italic, Underline</a:t>
              </a:r>
            </a:p>
            <a:p>
              <a:pPr marL="1107389" lvl="2" indent="-369130">
                <a:lnSpc>
                  <a:spcPts val="3590"/>
                </a:lnSpc>
                <a:buFont typeface="Arial"/>
                <a:buChar char="⚬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Borders</a:t>
              </a:r>
            </a:p>
            <a:p>
              <a:pPr marL="1107389" lvl="2" indent="-369130">
                <a:lnSpc>
                  <a:spcPts val="3590"/>
                </a:lnSpc>
                <a:buFont typeface="Arial"/>
                <a:buChar char="⚬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Color</a:t>
              </a:r>
            </a:p>
            <a:p>
              <a:pPr>
                <a:lnSpc>
                  <a:spcPts val="3590"/>
                </a:lnSpc>
              </a:pPr>
              <a:endParaRPr lang="en-US" sz="2564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431" b="-290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573423" y="1028700"/>
            <a:ext cx="3213201" cy="989590"/>
            <a:chOff x="0" y="0"/>
            <a:chExt cx="3007240" cy="9261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7240" cy="926159"/>
            </a:xfrm>
            <a:custGeom>
              <a:avLst/>
              <a:gdLst/>
              <a:ahLst/>
              <a:cxnLst/>
              <a:rect l="l" t="t" r="r" b="b"/>
              <a:pathLst>
                <a:path w="3007240" h="926159">
                  <a:moveTo>
                    <a:pt x="0" y="0"/>
                  </a:moveTo>
                  <a:lnTo>
                    <a:pt x="0" y="926159"/>
                  </a:lnTo>
                  <a:lnTo>
                    <a:pt x="3007240" y="926159"/>
                  </a:lnTo>
                  <a:lnTo>
                    <a:pt x="3007240" y="0"/>
                  </a:lnTo>
                  <a:lnTo>
                    <a:pt x="0" y="0"/>
                  </a:lnTo>
                  <a:close/>
                  <a:moveTo>
                    <a:pt x="2946280" y="865199"/>
                  </a:moveTo>
                  <a:lnTo>
                    <a:pt x="59690" y="865199"/>
                  </a:lnTo>
                  <a:lnTo>
                    <a:pt x="59690" y="59690"/>
                  </a:lnTo>
                  <a:lnTo>
                    <a:pt x="2946280" y="59690"/>
                  </a:lnTo>
                  <a:lnTo>
                    <a:pt x="2946280" y="865199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9951067" y="2967667"/>
            <a:ext cx="5541849" cy="6158496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474369" y="3457344"/>
            <a:ext cx="4495246" cy="5555204"/>
            <a:chOff x="0" y="0"/>
            <a:chExt cx="5993661" cy="74069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5993661" cy="146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Alignment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64543"/>
              <a:ext cx="5993661" cy="5342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Top/Bottom/Middle Alignment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Left/Center/Right Alignment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Orientation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Indentions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Text Wrapping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Merge &amp; Center</a:t>
              </a:r>
            </a:p>
            <a:p>
              <a:pPr>
                <a:lnSpc>
                  <a:spcPts val="3590"/>
                </a:lnSpc>
              </a:pPr>
              <a:endParaRPr lang="en-US" sz="2564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75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502" y="430512"/>
            <a:ext cx="15340996" cy="9425977"/>
          </a:xfrm>
          <a:custGeom>
            <a:avLst/>
            <a:gdLst/>
            <a:ahLst/>
            <a:cxnLst/>
            <a:rect l="l" t="t" r="r" b="b"/>
            <a:pathLst>
              <a:path w="15340996" h="9425977">
                <a:moveTo>
                  <a:pt x="0" y="0"/>
                </a:moveTo>
                <a:lnTo>
                  <a:pt x="15340996" y="0"/>
                </a:lnTo>
                <a:lnTo>
                  <a:pt x="15340996" y="9425976"/>
                </a:lnTo>
                <a:lnTo>
                  <a:pt x="0" y="94259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6431" b="-2909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668831" y="1028700"/>
            <a:ext cx="1805537" cy="1026660"/>
            <a:chOff x="0" y="0"/>
            <a:chExt cx="1689805" cy="9608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9805" cy="960853"/>
            </a:xfrm>
            <a:custGeom>
              <a:avLst/>
              <a:gdLst/>
              <a:ahLst/>
              <a:cxnLst/>
              <a:rect l="l" t="t" r="r" b="b"/>
              <a:pathLst>
                <a:path w="1689805" h="960853">
                  <a:moveTo>
                    <a:pt x="0" y="0"/>
                  </a:moveTo>
                  <a:lnTo>
                    <a:pt x="0" y="960853"/>
                  </a:lnTo>
                  <a:lnTo>
                    <a:pt x="1689805" y="960853"/>
                  </a:lnTo>
                  <a:lnTo>
                    <a:pt x="1689805" y="0"/>
                  </a:lnTo>
                  <a:lnTo>
                    <a:pt x="0" y="0"/>
                  </a:lnTo>
                  <a:close/>
                  <a:moveTo>
                    <a:pt x="1628845" y="899893"/>
                  </a:moveTo>
                  <a:lnTo>
                    <a:pt x="59690" y="899893"/>
                  </a:lnTo>
                  <a:lnTo>
                    <a:pt x="59690" y="59690"/>
                  </a:lnTo>
                  <a:lnTo>
                    <a:pt x="1628845" y="59690"/>
                  </a:lnTo>
                  <a:lnTo>
                    <a:pt x="1628845" y="899893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AutoShape 5"/>
          <p:cNvSpPr/>
          <p:nvPr/>
        </p:nvSpPr>
        <p:spPr>
          <a:xfrm>
            <a:off x="9951067" y="2967667"/>
            <a:ext cx="5541849" cy="4856593"/>
          </a:xfrm>
          <a:prstGeom prst="rect">
            <a:avLst/>
          </a:prstGeom>
          <a:solidFill>
            <a:srgbClr val="399D4E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474369" y="3457344"/>
            <a:ext cx="4495246" cy="4212179"/>
            <a:chOff x="0" y="0"/>
            <a:chExt cx="5993661" cy="5616239"/>
          </a:xfrm>
        </p:grpSpPr>
        <p:sp>
          <p:nvSpPr>
            <p:cNvPr id="7" name="TextBox 7"/>
            <p:cNvSpPr txBox="1"/>
            <p:nvPr/>
          </p:nvSpPr>
          <p:spPr>
            <a:xfrm>
              <a:off x="0" y="9525"/>
              <a:ext cx="5993661" cy="146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7"/>
                </a:lnSpc>
              </a:pPr>
              <a:r>
                <a:rPr lang="en-US" sz="3664">
                  <a:solidFill>
                    <a:srgbClr val="FFFFFF"/>
                  </a:solidFill>
                  <a:latin typeface="Open Sans"/>
                </a:rPr>
                <a:t>Home Tab: Number Box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64543"/>
              <a:ext cx="5993661" cy="3551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Currency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Percentages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Comma Style Numbering</a:t>
              </a:r>
            </a:p>
            <a:p>
              <a:pPr marL="553694" lvl="1" indent="-276847">
                <a:lnSpc>
                  <a:spcPts val="3590"/>
                </a:lnSpc>
                <a:buFont typeface="Arial"/>
                <a:buChar char="•"/>
              </a:pPr>
              <a:r>
                <a:rPr lang="en-US" sz="2564">
                  <a:solidFill>
                    <a:srgbClr val="FFFFFF"/>
                  </a:solidFill>
                  <a:latin typeface="Arimo"/>
                </a:rPr>
                <a:t>Increase/Decrease Decimal</a:t>
              </a:r>
            </a:p>
            <a:p>
              <a:pPr>
                <a:lnSpc>
                  <a:spcPts val="3590"/>
                </a:lnSpc>
              </a:pPr>
              <a:endParaRPr lang="en-US" sz="2564">
                <a:solidFill>
                  <a:srgbClr val="FFFFFF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523</Words>
  <Application>Microsoft Office PowerPoint</Application>
  <PresentationFormat>Custom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 Bold</vt:lpstr>
      <vt:lpstr>Arimo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Basic</dc:title>
  <cp:lastModifiedBy>Laura Larregui</cp:lastModifiedBy>
  <cp:revision>6</cp:revision>
  <dcterms:created xsi:type="dcterms:W3CDTF">2006-08-16T00:00:00Z</dcterms:created>
  <dcterms:modified xsi:type="dcterms:W3CDTF">2024-12-03T02:27:15Z</dcterms:modified>
  <dc:identifier>DAEmFNzYSa0</dc:identifier>
</cp:coreProperties>
</file>